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6"/>
  </p:notesMasterIdLst>
  <p:handoutMasterIdLst>
    <p:handoutMasterId r:id="rId68"/>
  </p:handoutMasterIdLst>
  <p:sldIdLst>
    <p:sldId id="501" r:id="rId5"/>
    <p:sldId id="259" r:id="rId7"/>
    <p:sldId id="1899" r:id="rId8"/>
    <p:sldId id="1760" r:id="rId9"/>
    <p:sldId id="1761" r:id="rId10"/>
    <p:sldId id="1765" r:id="rId11"/>
    <p:sldId id="1762" r:id="rId12"/>
    <p:sldId id="1764" r:id="rId13"/>
    <p:sldId id="1766" r:id="rId14"/>
    <p:sldId id="1767" r:id="rId15"/>
    <p:sldId id="1768" r:id="rId16"/>
    <p:sldId id="1769" r:id="rId17"/>
    <p:sldId id="1898" r:id="rId18"/>
    <p:sldId id="1770" r:id="rId19"/>
    <p:sldId id="1800" r:id="rId20"/>
    <p:sldId id="1801" r:id="rId21"/>
    <p:sldId id="1805" r:id="rId22"/>
    <p:sldId id="1802" r:id="rId23"/>
    <p:sldId id="1803" r:id="rId24"/>
    <p:sldId id="1804" r:id="rId25"/>
    <p:sldId id="1808" r:id="rId26"/>
    <p:sldId id="1897" r:id="rId27"/>
    <p:sldId id="1807" r:id="rId28"/>
    <p:sldId id="1839" r:id="rId29"/>
    <p:sldId id="1838" r:id="rId30"/>
    <p:sldId id="1840" r:id="rId31"/>
    <p:sldId id="1841" r:id="rId32"/>
    <p:sldId id="1842" r:id="rId33"/>
    <p:sldId id="1896" r:id="rId34"/>
    <p:sldId id="1845" r:id="rId35"/>
    <p:sldId id="1846" r:id="rId36"/>
    <p:sldId id="1849" r:id="rId37"/>
    <p:sldId id="1882" r:id="rId38"/>
    <p:sldId id="1850" r:id="rId39"/>
    <p:sldId id="1854" r:id="rId40"/>
    <p:sldId id="1855" r:id="rId41"/>
    <p:sldId id="1858" r:id="rId42"/>
    <p:sldId id="1860" r:id="rId43"/>
    <p:sldId id="1878" r:id="rId44"/>
    <p:sldId id="1880" r:id="rId45"/>
    <p:sldId id="1879" r:id="rId46"/>
    <p:sldId id="1887" r:id="rId47"/>
    <p:sldId id="1888" r:id="rId48"/>
    <p:sldId id="1889" r:id="rId49"/>
    <p:sldId id="1890" r:id="rId50"/>
    <p:sldId id="1891" r:id="rId51"/>
    <p:sldId id="1893" r:id="rId52"/>
    <p:sldId id="1892" r:id="rId53"/>
    <p:sldId id="1883" r:id="rId54"/>
    <p:sldId id="1884" r:id="rId55"/>
    <p:sldId id="1885" r:id="rId56"/>
    <p:sldId id="1886" r:id="rId57"/>
    <p:sldId id="1894" r:id="rId58"/>
    <p:sldId id="1862" r:id="rId59"/>
    <p:sldId id="1863" r:id="rId60"/>
    <p:sldId id="1864" r:id="rId61"/>
    <p:sldId id="1865" r:id="rId62"/>
    <p:sldId id="1895" r:id="rId63"/>
    <p:sldId id="1869" r:id="rId64"/>
    <p:sldId id="1870" r:id="rId65"/>
    <p:sldId id="1871" r:id="rId66"/>
    <p:sldId id="1872" r:id="rId67"/>
  </p:sldIdLst>
  <p:sldSz cx="9144000" cy="6858000" type="screen4x3"/>
  <p:notesSz cx="6800850" cy="9872345"/>
  <p:custDataLst>
    <p:tags r:id="rId7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  <a:srgbClr val="CC9900"/>
    <a:srgbClr val="FF99CC"/>
    <a:srgbClr val="161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4608" autoAdjust="0"/>
  </p:normalViewPr>
  <p:slideViewPr>
    <p:cSldViewPr showGuides="1">
      <p:cViewPr varScale="1">
        <p:scale>
          <a:sx n="130" d="100"/>
          <a:sy n="130" d="100"/>
        </p:scale>
        <p:origin x="474" y="126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2" Type="http://schemas.openxmlformats.org/officeDocument/2006/relationships/tags" Target="tags/tag309.xml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" Target="slides/slide2.xml"/><Relationship Id="rId69" Type="http://schemas.openxmlformats.org/officeDocument/2006/relationships/presProps" Target="presProps.xml"/><Relationship Id="rId68" Type="http://schemas.openxmlformats.org/officeDocument/2006/relationships/handoutMaster" Target="handoutMasters/handoutMaster1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7035" cy="494736"/>
          </a:xfrm>
          <a:prstGeom prst="rect">
            <a:avLst/>
          </a:prstGeom>
        </p:spPr>
        <p:txBody>
          <a:bodyPr vert="horz" lIns="90718" tIns="45359" rIns="90718" bIns="45359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2241" y="1"/>
            <a:ext cx="2947035" cy="494736"/>
          </a:xfrm>
          <a:prstGeom prst="rect">
            <a:avLst/>
          </a:prstGeom>
        </p:spPr>
        <p:txBody>
          <a:bodyPr vert="horz" lIns="90718" tIns="45359" rIns="90718" bIns="45359" rtlCol="0"/>
          <a:lstStyle>
            <a:lvl1pPr algn="r">
              <a:defRPr sz="1200" smtClean="0"/>
            </a:lvl1pPr>
          </a:lstStyle>
          <a:p>
            <a:pPr>
              <a:defRPr/>
            </a:pPr>
            <a:fld id="{EF111691-F249-49BF-AD13-77AC163C2E72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77927"/>
            <a:ext cx="2947035" cy="494736"/>
          </a:xfrm>
          <a:prstGeom prst="rect">
            <a:avLst/>
          </a:prstGeom>
        </p:spPr>
        <p:txBody>
          <a:bodyPr vert="horz" lIns="90718" tIns="45359" rIns="90718" bIns="45359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2241" y="9377927"/>
            <a:ext cx="2947035" cy="494736"/>
          </a:xfrm>
          <a:prstGeom prst="rect">
            <a:avLst/>
          </a:prstGeom>
        </p:spPr>
        <p:txBody>
          <a:bodyPr vert="horz" lIns="90718" tIns="45359" rIns="90718" bIns="45359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D217722-F9DE-4589-BAF8-332D113C647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7035" cy="4931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718" tIns="45359" rIns="90718" bIns="45359" numCol="1" anchor="t" anchorCtr="0" compatLnSpc="1"/>
          <a:lstStyle>
            <a:lvl1pPr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3815" y="0"/>
            <a:ext cx="2947035" cy="49316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718" tIns="45359" rIns="90718" bIns="45359" numCol="1" anchor="t" anchorCtr="0" compatLnSpc="1"/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39775"/>
            <a:ext cx="4937125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780" y="4688963"/>
            <a:ext cx="4987290" cy="444317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718" tIns="45359" rIns="90718" bIns="45359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573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9504"/>
            <a:ext cx="2947035" cy="4931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718" tIns="45359" rIns="90718" bIns="45359" numCol="1" anchor="b" anchorCtr="0" compatLnSpc="1"/>
          <a:lstStyle>
            <a:lvl1pPr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3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3815" y="9379504"/>
            <a:ext cx="2947035" cy="4931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0718" tIns="45359" rIns="90718" bIns="45359" numCol="1" anchor="b" anchorCtr="0" compatLnSpc="1"/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37847A5-3418-4168-BB03-40E320A0CA13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 Narrow" panose="020B0606020202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7C12FDF-207D-4315-99CC-760ECF297C16}" type="slidenum">
              <a:rPr lang="zh-CN" altLang="en-US" smtClean="0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E933F3D-3132-4E55-B67E-D84038DB376F}" type="slidenum">
              <a:rPr lang="zh-CN" altLang="en-US" smtClean="0">
                <a:latin typeface="Times New Roman" panose="02020603050405020304" pitchFamily="18" charset="0"/>
              </a:rPr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37235" indent="-28321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3411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58750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40890" indent="-226695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49491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4830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01695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55720" indent="-226695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6A172B2-3612-4225-B4FE-971A077299CE}" type="slidenum">
              <a:rPr lang="zh-CN" altLang="en-US" smtClean="0"/>
            </a:fld>
            <a:endParaRPr lang="en-US" altLang="zh-CN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780" y="4310821"/>
            <a:ext cx="4987290" cy="40839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241D5B-C7CF-41E9-8BFC-B81285AC3D5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6C2D64-1FDD-46B2-AA0E-566EBA5F561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50013" y="215900"/>
            <a:ext cx="2084387" cy="58039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95263" y="215900"/>
            <a:ext cx="6102350" cy="58039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47193-5223-410B-8004-74950257FFB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>
    <p:sndAc>
      <p:endSnd/>
    </p:sndAc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89342B-1D0C-4C87-A696-AE5BD3D6C09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50013" y="228600"/>
            <a:ext cx="2084387" cy="5791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95263" y="228600"/>
            <a:ext cx="6102350" cy="5791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CFD1BE-9A24-4ABB-8E66-560EA6A1DFC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72C963-E0A7-42F7-8FAD-B21C46696F2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437D3D-CAAF-4017-B871-F905C63F368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DA83EA-F16A-41B4-A35C-7CA23289B57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843DB-975B-4589-AE69-FB160CC0C245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9C28B7-A46D-492B-B924-04F8242A502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92E4ED-E153-4BBF-9C40-4C1BA4B76FE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D71257-F651-4830-91FE-B8FD3A2DF0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E5126-C2C7-4B90-8322-5292A2A408B2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946550-8C4D-4F6D-A434-8579F080076E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DE6D23-AE9F-4212-9947-F857A2BFEF8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A0B9D0-2EDD-4D8B-9176-4274A3030CE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5762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806450" y="1233488"/>
            <a:ext cx="8229600" cy="4530725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12" y="277813"/>
            <a:ext cx="8579074" cy="5486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31B0DD-5CA8-413B-9D98-C20793B9E88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EC62F-676E-4536-9A52-2309C69F88B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A6F8B4-B054-4685-9B5D-BD1CE4E33E8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D38BD6-CD08-4B18-A00E-213EF5559B3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0BF579-F828-4DD0-9748-1571BF19EE5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DC05E3-AD46-4E9C-B21F-7DEECDF53CB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slow" advClick="0">
    <p:sndAc>
      <p:endSnd/>
    </p:sndAc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/>
          <p:nvPr/>
        </p:nvGrpSpPr>
        <p:grpSpPr bwMode="auto">
          <a:xfrm>
            <a:off x="0" y="927100"/>
            <a:ext cx="8991600" cy="4495800"/>
            <a:chOff x="0" y="584"/>
            <a:chExt cx="5664" cy="2832"/>
          </a:xfrm>
        </p:grpSpPr>
        <p:sp>
          <p:nvSpPr>
            <p:cNvPr id="1032" name="AutoShape 3"/>
            <p:cNvSpPr>
              <a:spLocks noChangeArrowheads="1"/>
            </p:cNvSpPr>
            <p:nvPr userDrawn="1"/>
          </p:nvSpPr>
          <p:spPr bwMode="auto">
            <a:xfrm>
              <a:off x="432" y="1304"/>
              <a:ext cx="4656" cy="2112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033" name="Rectangle 4"/>
            <p:cNvSpPr>
              <a:spLocks noChangeArrowheads="1"/>
            </p:cNvSpPr>
            <p:nvPr userDrawn="1"/>
          </p:nvSpPr>
          <p:spPr bwMode="blackWhite">
            <a:xfrm>
              <a:off x="144" y="584"/>
              <a:ext cx="4512" cy="62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  <a:miter lim="800000"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034" name="AutoShape 5"/>
            <p:cNvSpPr>
              <a:spLocks noChangeArrowheads="1"/>
            </p:cNvSpPr>
            <p:nvPr userDrawn="1"/>
          </p:nvSpPr>
          <p:spPr bwMode="blackWhite">
            <a:xfrm>
              <a:off x="0" y="872"/>
              <a:ext cx="5664" cy="1152"/>
            </a:xfrm>
            <a:custGeom>
              <a:avLst/>
              <a:gdLst>
                <a:gd name="T0" fmla="*/ 0 w 4917"/>
                <a:gd name="T1" fmla="*/ 0 h 1000"/>
                <a:gd name="T2" fmla="*/ 7775 w 4917"/>
                <a:gd name="T3" fmla="*/ 0 h 1000"/>
                <a:gd name="T4" fmla="*/ 8657 w 4917"/>
                <a:gd name="T5" fmla="*/ 881 h 1000"/>
                <a:gd name="T6" fmla="*/ 7777 w 4917"/>
                <a:gd name="T7" fmla="*/ 1761 h 1000"/>
                <a:gd name="T8" fmla="*/ 0 w 4917"/>
                <a:gd name="T9" fmla="*/ 1761 h 1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17"/>
                <a:gd name="T16" fmla="*/ 0 h 1000"/>
                <a:gd name="T17" fmla="*/ 2459 w 4917"/>
                <a:gd name="T18" fmla="*/ 1000 h 1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17" h="1000">
                  <a:moveTo>
                    <a:pt x="0" y="0"/>
                  </a:moveTo>
                  <a:lnTo>
                    <a:pt x="4416" y="0"/>
                  </a:lnTo>
                  <a:cubicBezTo>
                    <a:pt x="4693" y="0"/>
                    <a:pt x="4917" y="223"/>
                    <a:pt x="4917" y="500"/>
                  </a:cubicBezTo>
                  <a:cubicBezTo>
                    <a:pt x="4917" y="776"/>
                    <a:pt x="4693" y="999"/>
                    <a:pt x="4417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5" name="Line 6"/>
            <p:cNvSpPr>
              <a:spLocks noChangeShapeType="1"/>
            </p:cNvSpPr>
            <p:nvPr userDrawn="1"/>
          </p:nvSpPr>
          <p:spPr bwMode="auto">
            <a:xfrm>
              <a:off x="0" y="1928"/>
              <a:ext cx="5232" cy="0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95263" y="215900"/>
            <a:ext cx="801528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9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7148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defRPr sz="1200" b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53163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200" b="0">
                <a:latin typeface="+mn-lt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1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1488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8AE5B700-EE1E-4D63-B1C2-C88A146C7A20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>
    <p:sndAc>
      <p:endSnd/>
    </p:sndAc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l"/>
        <a:defRPr sz="3200" b="1">
          <a:solidFill>
            <a:srgbClr val="0000C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800" b="1">
          <a:solidFill>
            <a:srgbClr val="0000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l"/>
        <a:defRPr sz="2400" b="1">
          <a:solidFill>
            <a:srgbClr val="0000CC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/>
          <p:nvPr/>
        </p:nvGrpSpPr>
        <p:grpSpPr bwMode="auto">
          <a:xfrm>
            <a:off x="0" y="115888"/>
            <a:ext cx="8686800" cy="6096000"/>
            <a:chOff x="0" y="96"/>
            <a:chExt cx="5472" cy="3840"/>
          </a:xfrm>
        </p:grpSpPr>
        <p:sp>
          <p:nvSpPr>
            <p:cNvPr id="2054" name="AutoShape 3"/>
            <p:cNvSpPr>
              <a:spLocks noChangeArrowheads="1"/>
            </p:cNvSpPr>
            <p:nvPr userDrawn="1"/>
          </p:nvSpPr>
          <p:spPr bwMode="auto">
            <a:xfrm>
              <a:off x="240" y="336"/>
              <a:ext cx="5232" cy="3600"/>
            </a:xfrm>
            <a:prstGeom prst="roundRect">
              <a:avLst>
                <a:gd name="adj" fmla="val 13727"/>
              </a:avLst>
            </a:prstGeom>
            <a:noFill/>
            <a:ln w="50800">
              <a:solidFill>
                <a:schemeClr val="bg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055" name="AutoShape 4"/>
            <p:cNvSpPr>
              <a:spLocks noChangeArrowheads="1"/>
            </p:cNvSpPr>
            <p:nvPr userDrawn="1"/>
          </p:nvSpPr>
          <p:spPr bwMode="blackWhite">
            <a:xfrm>
              <a:off x="0" y="96"/>
              <a:ext cx="5376" cy="768"/>
            </a:xfrm>
            <a:custGeom>
              <a:avLst/>
              <a:gdLst>
                <a:gd name="T0" fmla="*/ 0 w 7000"/>
                <a:gd name="T1" fmla="*/ 0 h 1000"/>
                <a:gd name="T2" fmla="*/ 2261 w 7000"/>
                <a:gd name="T3" fmla="*/ 0 h 1000"/>
                <a:gd name="T4" fmla="*/ 2435 w 7000"/>
                <a:gd name="T5" fmla="*/ 174 h 1000"/>
                <a:gd name="T6" fmla="*/ 2262 w 7000"/>
                <a:gd name="T7" fmla="*/ 348 h 1000"/>
                <a:gd name="T8" fmla="*/ 0 w 7000"/>
                <a:gd name="T9" fmla="*/ 348 h 10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00"/>
                <a:gd name="T16" fmla="*/ 0 h 1000"/>
                <a:gd name="T17" fmla="*/ 3500 w 7000"/>
                <a:gd name="T18" fmla="*/ 1000 h 10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00" h="1000">
                  <a:moveTo>
                    <a:pt x="0" y="0"/>
                  </a:moveTo>
                  <a:lnTo>
                    <a:pt x="6499" y="0"/>
                  </a:lnTo>
                  <a:cubicBezTo>
                    <a:pt x="6776" y="0"/>
                    <a:pt x="7000" y="223"/>
                    <a:pt x="7000" y="500"/>
                  </a:cubicBezTo>
                  <a:cubicBezTo>
                    <a:pt x="7000" y="776"/>
                    <a:pt x="6776" y="999"/>
                    <a:pt x="6500" y="1000"/>
                  </a:cubicBezTo>
                  <a:lnTo>
                    <a:pt x="0" y="1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6" name="Line 5"/>
            <p:cNvSpPr>
              <a:spLocks noChangeShapeType="1"/>
            </p:cNvSpPr>
            <p:nvPr userDrawn="1"/>
          </p:nvSpPr>
          <p:spPr bwMode="auto">
            <a:xfrm>
              <a:off x="0" y="768"/>
              <a:ext cx="508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51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95263" y="228600"/>
            <a:ext cx="801528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2053" name="Picture 11" descr="index2008_03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150" y="6245225"/>
            <a:ext cx="183197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 advClick="0">
    <p:sndAc>
      <p:endSnd/>
    </p:sndAc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l"/>
        <a:defRPr sz="3200" b="1">
          <a:solidFill>
            <a:srgbClr val="0000C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800" b="1">
          <a:solidFill>
            <a:srgbClr val="0000CC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l"/>
        <a:defRPr sz="2400" b="1">
          <a:solidFill>
            <a:srgbClr val="0000CC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anose="05000000000000000000" pitchFamily="2" charset="2"/>
        <a:buChar char="l"/>
        <a:defRPr sz="2000">
          <a:solidFill>
            <a:srgbClr val="0000CC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72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/>
            </a:lvl1pPr>
          </a:lstStyle>
          <a:p>
            <a:pPr>
              <a:defRPr/>
            </a:pPr>
            <a:fld id="{6B08F23A-9504-4358-88BF-208BD38AFAEB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3" Type="http://schemas.openxmlformats.org/officeDocument/2006/relationships/notesSlide" Target="../notesSlides/notesSlide10.xml"/><Relationship Id="rId22" Type="http://schemas.openxmlformats.org/officeDocument/2006/relationships/slideLayout" Target="../slideLayouts/slideLayout24.xml"/><Relationship Id="rId21" Type="http://schemas.openxmlformats.org/officeDocument/2006/relationships/tags" Target="../tags/tag109.xml"/><Relationship Id="rId20" Type="http://schemas.openxmlformats.org/officeDocument/2006/relationships/tags" Target="../tags/tag108.xml"/><Relationship Id="rId2" Type="http://schemas.openxmlformats.org/officeDocument/2006/relationships/tags" Target="../tags/tag90.xml"/><Relationship Id="rId19" Type="http://schemas.openxmlformats.org/officeDocument/2006/relationships/tags" Target="../tags/tag107.xml"/><Relationship Id="rId18" Type="http://schemas.openxmlformats.org/officeDocument/2006/relationships/tags" Target="../tags/tag106.xml"/><Relationship Id="rId17" Type="http://schemas.openxmlformats.org/officeDocument/2006/relationships/tags" Target="../tags/tag105.xml"/><Relationship Id="rId16" Type="http://schemas.openxmlformats.org/officeDocument/2006/relationships/tags" Target="../tags/tag104.xml"/><Relationship Id="rId15" Type="http://schemas.openxmlformats.org/officeDocument/2006/relationships/tags" Target="../tags/tag103.xml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tags" Target="../tags/tag8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3" Type="http://schemas.openxmlformats.org/officeDocument/2006/relationships/notesSlide" Target="../notesSlides/notesSlide11.xml"/><Relationship Id="rId22" Type="http://schemas.openxmlformats.org/officeDocument/2006/relationships/slideLayout" Target="../slideLayouts/slideLayout24.xml"/><Relationship Id="rId21" Type="http://schemas.openxmlformats.org/officeDocument/2006/relationships/tags" Target="../tags/tag129.xml"/><Relationship Id="rId20" Type="http://schemas.openxmlformats.org/officeDocument/2006/relationships/tags" Target="../tags/tag128.xml"/><Relationship Id="rId2" Type="http://schemas.openxmlformats.org/officeDocument/2006/relationships/tags" Target="../tags/tag111.xml"/><Relationship Id="rId19" Type="http://schemas.openxmlformats.org/officeDocument/2006/relationships/tags" Target="../tags/tag127.xml"/><Relationship Id="rId18" Type="http://schemas.openxmlformats.org/officeDocument/2006/relationships/tags" Target="../tags/tag126.xml"/><Relationship Id="rId17" Type="http://schemas.openxmlformats.org/officeDocument/2006/relationships/tags" Target="../tags/tag125.xml"/><Relationship Id="rId16" Type="http://schemas.openxmlformats.org/officeDocument/2006/relationships/tags" Target="../tags/tag124.xml"/><Relationship Id="rId15" Type="http://schemas.openxmlformats.org/officeDocument/2006/relationships/tags" Target="../tags/tag123.xml"/><Relationship Id="rId14" Type="http://schemas.openxmlformats.org/officeDocument/2006/relationships/tags" Target="../tags/tag122.xml"/><Relationship Id="rId13" Type="http://schemas.openxmlformats.org/officeDocument/2006/relationships/tags" Target="../tags/tag121.xml"/><Relationship Id="rId12" Type="http://schemas.openxmlformats.org/officeDocument/2006/relationships/tags" Target="../tags/tag120.xml"/><Relationship Id="rId11" Type="http://schemas.openxmlformats.org/officeDocument/2006/relationships/tags" Target="../tags/tag119.xml"/><Relationship Id="rId10" Type="http://schemas.openxmlformats.org/officeDocument/2006/relationships/image" Target="../media/image3.png"/><Relationship Id="rId1" Type="http://schemas.openxmlformats.org/officeDocument/2006/relationships/tags" Target="../tags/tag110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1" Type="http://schemas.openxmlformats.org/officeDocument/2006/relationships/notesSlide" Target="../notesSlides/notesSlide14.xml"/><Relationship Id="rId20" Type="http://schemas.openxmlformats.org/officeDocument/2006/relationships/slideLayout" Target="../slideLayouts/slideLayout24.xml"/><Relationship Id="rId2" Type="http://schemas.openxmlformats.org/officeDocument/2006/relationships/tags" Target="../tags/tag135.xml"/><Relationship Id="rId19" Type="http://schemas.openxmlformats.org/officeDocument/2006/relationships/tags" Target="../tags/tag151.xml"/><Relationship Id="rId18" Type="http://schemas.openxmlformats.org/officeDocument/2006/relationships/tags" Target="../tags/tag150.xml"/><Relationship Id="rId17" Type="http://schemas.openxmlformats.org/officeDocument/2006/relationships/tags" Target="../tags/tag149.xml"/><Relationship Id="rId16" Type="http://schemas.openxmlformats.org/officeDocument/2006/relationships/tags" Target="../tags/tag148.xml"/><Relationship Id="rId15" Type="http://schemas.openxmlformats.org/officeDocument/2006/relationships/image" Target="../media/image3.png"/><Relationship Id="rId14" Type="http://schemas.openxmlformats.org/officeDocument/2006/relationships/tags" Target="../tags/tag147.xml"/><Relationship Id="rId13" Type="http://schemas.openxmlformats.org/officeDocument/2006/relationships/tags" Target="../tags/tag146.xml"/><Relationship Id="rId12" Type="http://schemas.openxmlformats.org/officeDocument/2006/relationships/tags" Target="../tags/tag145.xml"/><Relationship Id="rId11" Type="http://schemas.openxmlformats.org/officeDocument/2006/relationships/tags" Target="../tags/tag144.xml"/><Relationship Id="rId10" Type="http://schemas.openxmlformats.org/officeDocument/2006/relationships/tags" Target="../tags/tag143.xml"/><Relationship Id="rId1" Type="http://schemas.openxmlformats.org/officeDocument/2006/relationships/tags" Target="../tags/tag134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1" Type="http://schemas.openxmlformats.org/officeDocument/2006/relationships/notesSlide" Target="../notesSlides/notesSlide15.xml"/><Relationship Id="rId20" Type="http://schemas.openxmlformats.org/officeDocument/2006/relationships/slideLayout" Target="../slideLayouts/slideLayout24.xml"/><Relationship Id="rId2" Type="http://schemas.openxmlformats.org/officeDocument/2006/relationships/tags" Target="../tags/tag153.xml"/><Relationship Id="rId19" Type="http://schemas.openxmlformats.org/officeDocument/2006/relationships/tags" Target="../tags/tag169.xml"/><Relationship Id="rId18" Type="http://schemas.openxmlformats.org/officeDocument/2006/relationships/tags" Target="../tags/tag168.xml"/><Relationship Id="rId17" Type="http://schemas.openxmlformats.org/officeDocument/2006/relationships/tags" Target="../tags/tag167.xml"/><Relationship Id="rId16" Type="http://schemas.openxmlformats.org/officeDocument/2006/relationships/tags" Target="../tags/tag166.xml"/><Relationship Id="rId15" Type="http://schemas.openxmlformats.org/officeDocument/2006/relationships/tags" Target="../tags/tag165.xml"/><Relationship Id="rId14" Type="http://schemas.openxmlformats.org/officeDocument/2006/relationships/tags" Target="../tags/tag164.xml"/><Relationship Id="rId13" Type="http://schemas.openxmlformats.org/officeDocument/2006/relationships/image" Target="../media/image3.png"/><Relationship Id="rId12" Type="http://schemas.openxmlformats.org/officeDocument/2006/relationships/tags" Target="../tags/tag163.xml"/><Relationship Id="rId11" Type="http://schemas.openxmlformats.org/officeDocument/2006/relationships/tags" Target="../tags/tag162.xml"/><Relationship Id="rId10" Type="http://schemas.openxmlformats.org/officeDocument/2006/relationships/tags" Target="../tags/tag161.xml"/><Relationship Id="rId1" Type="http://schemas.openxmlformats.org/officeDocument/2006/relationships/tags" Target="../tags/tag15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tags" Target="../tags/tag177.xml"/><Relationship Id="rId7" Type="http://schemas.openxmlformats.org/officeDocument/2006/relationships/tags" Target="../tags/tag176.xml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1" Type="http://schemas.openxmlformats.org/officeDocument/2006/relationships/notesSlide" Target="../notesSlides/notesSlide16.xml"/><Relationship Id="rId20" Type="http://schemas.openxmlformats.org/officeDocument/2006/relationships/slideLayout" Target="../slideLayouts/slideLayout24.xml"/><Relationship Id="rId2" Type="http://schemas.openxmlformats.org/officeDocument/2006/relationships/tags" Target="../tags/tag171.xml"/><Relationship Id="rId19" Type="http://schemas.openxmlformats.org/officeDocument/2006/relationships/tags" Target="../tags/tag187.xml"/><Relationship Id="rId18" Type="http://schemas.openxmlformats.org/officeDocument/2006/relationships/tags" Target="../tags/tag186.xml"/><Relationship Id="rId17" Type="http://schemas.openxmlformats.org/officeDocument/2006/relationships/tags" Target="../tags/tag185.xml"/><Relationship Id="rId16" Type="http://schemas.openxmlformats.org/officeDocument/2006/relationships/tags" Target="../tags/tag184.xml"/><Relationship Id="rId15" Type="http://schemas.openxmlformats.org/officeDocument/2006/relationships/image" Target="../media/image3.png"/><Relationship Id="rId14" Type="http://schemas.openxmlformats.org/officeDocument/2006/relationships/tags" Target="../tags/tag183.xml"/><Relationship Id="rId13" Type="http://schemas.openxmlformats.org/officeDocument/2006/relationships/tags" Target="../tags/tag182.xml"/><Relationship Id="rId12" Type="http://schemas.openxmlformats.org/officeDocument/2006/relationships/tags" Target="../tags/tag181.xml"/><Relationship Id="rId11" Type="http://schemas.openxmlformats.org/officeDocument/2006/relationships/tags" Target="../tags/tag180.xml"/><Relationship Id="rId10" Type="http://schemas.openxmlformats.org/officeDocument/2006/relationships/tags" Target="../tags/tag179.xml"/><Relationship Id="rId1" Type="http://schemas.openxmlformats.org/officeDocument/2006/relationships/tags" Target="../tags/tag17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7" Type="http://schemas.openxmlformats.org/officeDocument/2006/relationships/notesSlide" Target="../notesSlides/notesSlide17.xml"/><Relationship Id="rId16" Type="http://schemas.openxmlformats.org/officeDocument/2006/relationships/slideLayout" Target="../slideLayouts/slideLayout24.xml"/><Relationship Id="rId15" Type="http://schemas.openxmlformats.org/officeDocument/2006/relationships/image" Target="../media/image3.png"/><Relationship Id="rId14" Type="http://schemas.openxmlformats.org/officeDocument/2006/relationships/tags" Target="../tags/tag201.xml"/><Relationship Id="rId13" Type="http://schemas.openxmlformats.org/officeDocument/2006/relationships/tags" Target="../tags/tag200.xml"/><Relationship Id="rId12" Type="http://schemas.openxmlformats.org/officeDocument/2006/relationships/tags" Target="../tags/tag199.xml"/><Relationship Id="rId11" Type="http://schemas.openxmlformats.org/officeDocument/2006/relationships/tags" Target="../tags/tag198.xml"/><Relationship Id="rId10" Type="http://schemas.openxmlformats.org/officeDocument/2006/relationships/tags" Target="../tags/tag197.xml"/><Relationship Id="rId1" Type="http://schemas.openxmlformats.org/officeDocument/2006/relationships/tags" Target="../tags/tag188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4.xml"/><Relationship Id="rId2" Type="http://schemas.openxmlformats.org/officeDocument/2006/relationships/tags" Target="../tags/tag203.xml"/><Relationship Id="rId1" Type="http://schemas.openxmlformats.org/officeDocument/2006/relationships/tags" Target="../tags/tag20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tags" Target="../tags/tag210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image" Target="../media/image3.png"/><Relationship Id="rId2" Type="http://schemas.openxmlformats.org/officeDocument/2006/relationships/tags" Target="../tags/tag205.xml"/><Relationship Id="rId17" Type="http://schemas.openxmlformats.org/officeDocument/2006/relationships/notesSlide" Target="../notesSlides/notesSlide19.xml"/><Relationship Id="rId16" Type="http://schemas.openxmlformats.org/officeDocument/2006/relationships/slideLayout" Target="../slideLayouts/slideLayout24.xml"/><Relationship Id="rId15" Type="http://schemas.openxmlformats.org/officeDocument/2006/relationships/tags" Target="../tags/tag217.xml"/><Relationship Id="rId14" Type="http://schemas.openxmlformats.org/officeDocument/2006/relationships/tags" Target="../tags/tag216.xml"/><Relationship Id="rId13" Type="http://schemas.openxmlformats.org/officeDocument/2006/relationships/tags" Target="../tags/tag215.xml"/><Relationship Id="rId12" Type="http://schemas.openxmlformats.org/officeDocument/2006/relationships/tags" Target="../tags/tag214.xml"/><Relationship Id="rId11" Type="http://schemas.openxmlformats.org/officeDocument/2006/relationships/tags" Target="../tags/tag213.xml"/><Relationship Id="rId10" Type="http://schemas.openxmlformats.org/officeDocument/2006/relationships/tags" Target="../tags/tag212.xml"/><Relationship Id="rId1" Type="http://schemas.openxmlformats.org/officeDocument/2006/relationships/tags" Target="../tags/tag20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image" Target="../media/image3.png"/><Relationship Id="rId2" Type="http://schemas.openxmlformats.org/officeDocument/2006/relationships/tags" Target="../tags/tag219.xml"/><Relationship Id="rId17" Type="http://schemas.openxmlformats.org/officeDocument/2006/relationships/notesSlide" Target="../notesSlides/notesSlide20.xml"/><Relationship Id="rId16" Type="http://schemas.openxmlformats.org/officeDocument/2006/relationships/slideLayout" Target="../slideLayouts/slideLayout24.xml"/><Relationship Id="rId15" Type="http://schemas.openxmlformats.org/officeDocument/2006/relationships/tags" Target="../tags/tag231.xml"/><Relationship Id="rId14" Type="http://schemas.openxmlformats.org/officeDocument/2006/relationships/tags" Target="../tags/tag230.xml"/><Relationship Id="rId13" Type="http://schemas.openxmlformats.org/officeDocument/2006/relationships/tags" Target="../tags/tag229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tags" Target="../tags/tag21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tags" Target="../tags/tag238.xml"/><Relationship Id="rId7" Type="http://schemas.openxmlformats.org/officeDocument/2006/relationships/tags" Target="../tags/tag237.xml"/><Relationship Id="rId6" Type="http://schemas.openxmlformats.org/officeDocument/2006/relationships/tags" Target="../tags/tag236.xml"/><Relationship Id="rId5" Type="http://schemas.openxmlformats.org/officeDocument/2006/relationships/tags" Target="../tags/tag235.xml"/><Relationship Id="rId4" Type="http://schemas.openxmlformats.org/officeDocument/2006/relationships/tags" Target="../tags/tag234.xml"/><Relationship Id="rId3" Type="http://schemas.openxmlformats.org/officeDocument/2006/relationships/image" Target="../media/image3.png"/><Relationship Id="rId2" Type="http://schemas.openxmlformats.org/officeDocument/2006/relationships/tags" Target="../tags/tag233.xml"/><Relationship Id="rId12" Type="http://schemas.openxmlformats.org/officeDocument/2006/relationships/notesSlide" Target="../notesSlides/notesSlide21.xml"/><Relationship Id="rId11" Type="http://schemas.openxmlformats.org/officeDocument/2006/relationships/slideLayout" Target="../slideLayouts/slideLayout24.xml"/><Relationship Id="rId10" Type="http://schemas.openxmlformats.org/officeDocument/2006/relationships/tags" Target="../tags/tag240.xml"/><Relationship Id="rId1" Type="http://schemas.openxmlformats.org/officeDocument/2006/relationships/tags" Target="../tags/tag23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24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tags" Target="../tags/tag24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4.png"/><Relationship Id="rId1" Type="http://schemas.openxmlformats.org/officeDocument/2006/relationships/tags" Target="../tags/tag24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48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5.png"/><Relationship Id="rId1" Type="http://schemas.openxmlformats.org/officeDocument/2006/relationships/tags" Target="../tags/tag249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4.xml"/><Relationship Id="rId2" Type="http://schemas.openxmlformats.org/officeDocument/2006/relationships/tags" Target="../tags/tag251.xml"/><Relationship Id="rId1" Type="http://schemas.openxmlformats.org/officeDocument/2006/relationships/tags" Target="../tags/tag25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52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6.wmf"/><Relationship Id="rId2" Type="http://schemas.openxmlformats.org/officeDocument/2006/relationships/oleObject" Target="../embeddings/oleObject1.bin"/><Relationship Id="rId1" Type="http://schemas.openxmlformats.org/officeDocument/2006/relationships/tags" Target="../tags/tag253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4.xml"/><Relationship Id="rId4" Type="http://schemas.openxmlformats.org/officeDocument/2006/relationships/tags" Target="../tags/tag255.xml"/><Relationship Id="rId3" Type="http://schemas.openxmlformats.org/officeDocument/2006/relationships/image" Target="../media/image7.wmf"/><Relationship Id="rId2" Type="http://schemas.openxmlformats.org/officeDocument/2006/relationships/oleObject" Target="../embeddings/oleObject2.bin"/><Relationship Id="rId1" Type="http://schemas.openxmlformats.org/officeDocument/2006/relationships/tags" Target="../tags/tag254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259.xml"/><Relationship Id="rId7" Type="http://schemas.openxmlformats.org/officeDocument/2006/relationships/oleObject" Target="../embeddings/oleObject5.bin"/><Relationship Id="rId6" Type="http://schemas.openxmlformats.org/officeDocument/2006/relationships/tags" Target="../tags/tag258.xml"/><Relationship Id="rId5" Type="http://schemas.openxmlformats.org/officeDocument/2006/relationships/oleObject" Target="../embeddings/oleObject4.bin"/><Relationship Id="rId4" Type="http://schemas.openxmlformats.org/officeDocument/2006/relationships/tags" Target="../tags/tag257.xml"/><Relationship Id="rId3" Type="http://schemas.openxmlformats.org/officeDocument/2006/relationships/image" Target="../media/image8.wmf"/><Relationship Id="rId2" Type="http://schemas.openxmlformats.org/officeDocument/2006/relationships/oleObject" Target="../embeddings/oleObject3.bin"/><Relationship Id="rId12" Type="http://schemas.openxmlformats.org/officeDocument/2006/relationships/notesSlide" Target="../notesSlides/notesSlide33.xml"/><Relationship Id="rId11" Type="http://schemas.openxmlformats.org/officeDocument/2006/relationships/vmlDrawing" Target="../drawings/vmlDrawing3.vml"/><Relationship Id="rId10" Type="http://schemas.openxmlformats.org/officeDocument/2006/relationships/slideLayout" Target="../slideLayouts/slideLayout24.xml"/><Relationship Id="rId1" Type="http://schemas.openxmlformats.org/officeDocument/2006/relationships/tags" Target="../tags/tag256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image" Target="../media/image11.wmf"/><Relationship Id="rId7" Type="http://schemas.openxmlformats.org/officeDocument/2006/relationships/oleObject" Target="../embeddings/oleObject7.bin"/><Relationship Id="rId6" Type="http://schemas.openxmlformats.org/officeDocument/2006/relationships/tags" Target="../tags/tag263.xml"/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3" Type="http://schemas.openxmlformats.org/officeDocument/2006/relationships/image" Target="../media/image10.wmf"/><Relationship Id="rId2" Type="http://schemas.openxmlformats.org/officeDocument/2006/relationships/oleObject" Target="../embeddings/oleObject6.bin"/><Relationship Id="rId14" Type="http://schemas.openxmlformats.org/officeDocument/2006/relationships/notesSlide" Target="../notesSlides/notesSlide34.xml"/><Relationship Id="rId13" Type="http://schemas.openxmlformats.org/officeDocument/2006/relationships/vmlDrawing" Target="../drawings/vmlDrawing4.vml"/><Relationship Id="rId12" Type="http://schemas.openxmlformats.org/officeDocument/2006/relationships/slideLayout" Target="../slideLayouts/slideLayout24.xml"/><Relationship Id="rId11" Type="http://schemas.openxmlformats.org/officeDocument/2006/relationships/tags" Target="../tags/tag266.xml"/><Relationship Id="rId10" Type="http://schemas.openxmlformats.org/officeDocument/2006/relationships/tags" Target="../tags/tag265.xml"/><Relationship Id="rId1" Type="http://schemas.openxmlformats.org/officeDocument/2006/relationships/tags" Target="../tags/tag260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.bin"/><Relationship Id="rId8" Type="http://schemas.openxmlformats.org/officeDocument/2006/relationships/image" Target="../media/image17.png"/><Relationship Id="rId7" Type="http://schemas.openxmlformats.org/officeDocument/2006/relationships/tags" Target="../tags/tag268.xml"/><Relationship Id="rId6" Type="http://schemas.openxmlformats.org/officeDocument/2006/relationships/tags" Target="../tags/tag26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2" Type="http://schemas.openxmlformats.org/officeDocument/2006/relationships/notesSlide" Target="../notesSlides/notesSlide35.xml"/><Relationship Id="rId21" Type="http://schemas.openxmlformats.org/officeDocument/2006/relationships/vmlDrawing" Target="../drawings/vmlDrawing5.vml"/><Relationship Id="rId20" Type="http://schemas.openxmlformats.org/officeDocument/2006/relationships/slideLayout" Target="../slideLayouts/slideLayout24.xml"/><Relationship Id="rId2" Type="http://schemas.openxmlformats.org/officeDocument/2006/relationships/image" Target="../media/image13.png"/><Relationship Id="rId19" Type="http://schemas.openxmlformats.org/officeDocument/2006/relationships/oleObject" Target="../embeddings/oleObject17.bin"/><Relationship Id="rId18" Type="http://schemas.openxmlformats.org/officeDocument/2006/relationships/oleObject" Target="../embeddings/oleObject16.bin"/><Relationship Id="rId17" Type="http://schemas.openxmlformats.org/officeDocument/2006/relationships/oleObject" Target="../embeddings/oleObject15.bin"/><Relationship Id="rId16" Type="http://schemas.openxmlformats.org/officeDocument/2006/relationships/oleObject" Target="../embeddings/oleObject14.bin"/><Relationship Id="rId15" Type="http://schemas.openxmlformats.org/officeDocument/2006/relationships/oleObject" Target="../embeddings/oleObject13.bin"/><Relationship Id="rId14" Type="http://schemas.openxmlformats.org/officeDocument/2006/relationships/oleObject" Target="../embeddings/oleObject12.bin"/><Relationship Id="rId13" Type="http://schemas.openxmlformats.org/officeDocument/2006/relationships/oleObject" Target="../embeddings/oleObject11.bin"/><Relationship Id="rId12" Type="http://schemas.openxmlformats.org/officeDocument/2006/relationships/oleObject" Target="../embeddings/oleObject10.bin"/><Relationship Id="rId11" Type="http://schemas.openxmlformats.org/officeDocument/2006/relationships/oleObject" Target="../embeddings/oleObject9.bin"/><Relationship Id="rId10" Type="http://schemas.openxmlformats.org/officeDocument/2006/relationships/image" Target="../media/image8.wmf"/><Relationship Id="rId1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6.xml"/><Relationship Id="rId8" Type="http://schemas.openxmlformats.org/officeDocument/2006/relationships/vmlDrawing" Target="../drawings/vmlDrawing6.vml"/><Relationship Id="rId7" Type="http://schemas.openxmlformats.org/officeDocument/2006/relationships/slideLayout" Target="../slideLayouts/slideLayout24.xml"/><Relationship Id="rId6" Type="http://schemas.openxmlformats.org/officeDocument/2006/relationships/oleObject" Target="../embeddings/oleObject19.bin"/><Relationship Id="rId5" Type="http://schemas.openxmlformats.org/officeDocument/2006/relationships/tags" Target="../tags/tag270.xml"/><Relationship Id="rId4" Type="http://schemas.openxmlformats.org/officeDocument/2006/relationships/image" Target="../media/image8.wmf"/><Relationship Id="rId3" Type="http://schemas.openxmlformats.org/officeDocument/2006/relationships/oleObject" Target="../embeddings/oleObject18.bin"/><Relationship Id="rId2" Type="http://schemas.openxmlformats.org/officeDocument/2006/relationships/tags" Target="../tags/tag269.xml"/><Relationship Id="rId1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274.xml"/><Relationship Id="rId8" Type="http://schemas.openxmlformats.org/officeDocument/2006/relationships/image" Target="../media/image19.png"/><Relationship Id="rId7" Type="http://schemas.openxmlformats.org/officeDocument/2006/relationships/oleObject" Target="../embeddings/oleObject22.bin"/><Relationship Id="rId6" Type="http://schemas.openxmlformats.org/officeDocument/2006/relationships/tags" Target="../tags/tag273.xml"/><Relationship Id="rId5" Type="http://schemas.openxmlformats.org/officeDocument/2006/relationships/oleObject" Target="../embeddings/oleObject21.bin"/><Relationship Id="rId4" Type="http://schemas.openxmlformats.org/officeDocument/2006/relationships/tags" Target="../tags/tag272.xml"/><Relationship Id="rId3" Type="http://schemas.openxmlformats.org/officeDocument/2006/relationships/image" Target="../media/image8.wmf"/><Relationship Id="rId2" Type="http://schemas.openxmlformats.org/officeDocument/2006/relationships/oleObject" Target="../embeddings/oleObject20.bin"/><Relationship Id="rId12" Type="http://schemas.openxmlformats.org/officeDocument/2006/relationships/notesSlide" Target="../notesSlides/notesSlide37.xml"/><Relationship Id="rId11" Type="http://schemas.openxmlformats.org/officeDocument/2006/relationships/vmlDrawing" Target="../drawings/vmlDrawing7.vml"/><Relationship Id="rId10" Type="http://schemas.openxmlformats.org/officeDocument/2006/relationships/slideLayout" Target="../slideLayouts/slideLayout24.xml"/><Relationship Id="rId1" Type="http://schemas.openxmlformats.org/officeDocument/2006/relationships/tags" Target="../tags/tag271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278.xml"/><Relationship Id="rId8" Type="http://schemas.openxmlformats.org/officeDocument/2006/relationships/image" Target="../media/image20.png"/><Relationship Id="rId7" Type="http://schemas.openxmlformats.org/officeDocument/2006/relationships/oleObject" Target="../embeddings/oleObject25.bin"/><Relationship Id="rId6" Type="http://schemas.openxmlformats.org/officeDocument/2006/relationships/tags" Target="../tags/tag277.xml"/><Relationship Id="rId5" Type="http://schemas.openxmlformats.org/officeDocument/2006/relationships/oleObject" Target="../embeddings/oleObject24.bin"/><Relationship Id="rId4" Type="http://schemas.openxmlformats.org/officeDocument/2006/relationships/tags" Target="../tags/tag276.xml"/><Relationship Id="rId3" Type="http://schemas.openxmlformats.org/officeDocument/2006/relationships/image" Target="../media/image8.wmf"/><Relationship Id="rId2" Type="http://schemas.openxmlformats.org/officeDocument/2006/relationships/oleObject" Target="../embeddings/oleObject23.bin"/><Relationship Id="rId12" Type="http://schemas.openxmlformats.org/officeDocument/2006/relationships/notesSlide" Target="../notesSlides/notesSlide38.xml"/><Relationship Id="rId11" Type="http://schemas.openxmlformats.org/officeDocument/2006/relationships/vmlDrawing" Target="../drawings/vmlDrawing8.vml"/><Relationship Id="rId10" Type="http://schemas.openxmlformats.org/officeDocument/2006/relationships/slideLayout" Target="../slideLayouts/slideLayout24.xml"/><Relationship Id="rId1" Type="http://schemas.openxmlformats.org/officeDocument/2006/relationships/tags" Target="../tags/tag27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7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8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8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21.png"/><Relationship Id="rId1" Type="http://schemas.openxmlformats.org/officeDocument/2006/relationships/tags" Target="../tags/tag282.xml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24.xml"/><Relationship Id="rId4" Type="http://schemas.openxmlformats.org/officeDocument/2006/relationships/tags" Target="../tags/tag285.xml"/><Relationship Id="rId3" Type="http://schemas.openxmlformats.org/officeDocument/2006/relationships/tags" Target="../tags/tag284.xml"/><Relationship Id="rId2" Type="http://schemas.openxmlformats.org/officeDocument/2006/relationships/image" Target="../media/image22.png"/><Relationship Id="rId1" Type="http://schemas.openxmlformats.org/officeDocument/2006/relationships/tags" Target="../tags/tag283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23.wmf"/><Relationship Id="rId1" Type="http://schemas.openxmlformats.org/officeDocument/2006/relationships/oleObject" Target="../embeddings/oleObject26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vmlDrawing" Target="../drawings/vmlDrawing10.v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24.wmf"/><Relationship Id="rId2" Type="http://schemas.openxmlformats.org/officeDocument/2006/relationships/oleObject" Target="../embeddings/oleObject27.bin"/><Relationship Id="rId1" Type="http://schemas.openxmlformats.org/officeDocument/2006/relationships/tags" Target="../tags/tag28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1" Type="http://schemas.openxmlformats.org/officeDocument/2006/relationships/notesSlide" Target="../notesSlides/notesSlide5.xml"/><Relationship Id="rId40" Type="http://schemas.openxmlformats.org/officeDocument/2006/relationships/slideLayout" Target="../slideLayouts/slideLayout24.xml"/><Relationship Id="rId4" Type="http://schemas.openxmlformats.org/officeDocument/2006/relationships/tags" Target="../tags/tag4.xml"/><Relationship Id="rId39" Type="http://schemas.openxmlformats.org/officeDocument/2006/relationships/tags" Target="../tags/tag38.xml"/><Relationship Id="rId38" Type="http://schemas.openxmlformats.org/officeDocument/2006/relationships/tags" Target="../tags/tag37.xml"/><Relationship Id="rId37" Type="http://schemas.openxmlformats.org/officeDocument/2006/relationships/tags" Target="../tags/tag36.xml"/><Relationship Id="rId36" Type="http://schemas.openxmlformats.org/officeDocument/2006/relationships/tags" Target="../tags/tag35.xml"/><Relationship Id="rId35" Type="http://schemas.openxmlformats.org/officeDocument/2006/relationships/tags" Target="../tags/tag34.xml"/><Relationship Id="rId34" Type="http://schemas.openxmlformats.org/officeDocument/2006/relationships/tags" Target="../tags/tag33.xml"/><Relationship Id="rId33" Type="http://schemas.openxmlformats.org/officeDocument/2006/relationships/tags" Target="../tags/tag32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image" Target="../media/image3.png"/><Relationship Id="rId3" Type="http://schemas.openxmlformats.org/officeDocument/2006/relationships/tags" Target="../tags/tag3.xml"/><Relationship Id="rId29" Type="http://schemas.openxmlformats.org/officeDocument/2006/relationships/tags" Target="../tags/tag29.xml"/><Relationship Id="rId28" Type="http://schemas.openxmlformats.org/officeDocument/2006/relationships/tags" Target="../tags/tag28.xml"/><Relationship Id="rId27" Type="http://schemas.openxmlformats.org/officeDocument/2006/relationships/tags" Target="../tags/tag27.xml"/><Relationship Id="rId26" Type="http://schemas.openxmlformats.org/officeDocument/2006/relationships/tags" Target="../tags/tag26.xml"/><Relationship Id="rId25" Type="http://schemas.openxmlformats.org/officeDocument/2006/relationships/tags" Target="../tags/tag25.xml"/><Relationship Id="rId24" Type="http://schemas.openxmlformats.org/officeDocument/2006/relationships/tags" Target="../tags/tag24.xml"/><Relationship Id="rId23" Type="http://schemas.openxmlformats.org/officeDocument/2006/relationships/tags" Target="../tags/tag23.xml"/><Relationship Id="rId22" Type="http://schemas.openxmlformats.org/officeDocument/2006/relationships/tags" Target="../tags/tag22.xml"/><Relationship Id="rId21" Type="http://schemas.openxmlformats.org/officeDocument/2006/relationships/tags" Target="../tags/tag21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tags" Target="../tags/tag290.xml"/><Relationship Id="rId8" Type="http://schemas.openxmlformats.org/officeDocument/2006/relationships/image" Target="../media/image25.png"/><Relationship Id="rId7" Type="http://schemas.openxmlformats.org/officeDocument/2006/relationships/oleObject" Target="../embeddings/oleObject30.bin"/><Relationship Id="rId6" Type="http://schemas.openxmlformats.org/officeDocument/2006/relationships/tags" Target="../tags/tag289.xml"/><Relationship Id="rId5" Type="http://schemas.openxmlformats.org/officeDocument/2006/relationships/oleObject" Target="../embeddings/oleObject29.bin"/><Relationship Id="rId4" Type="http://schemas.openxmlformats.org/officeDocument/2006/relationships/tags" Target="../tags/tag288.xml"/><Relationship Id="rId3" Type="http://schemas.openxmlformats.org/officeDocument/2006/relationships/image" Target="../media/image8.wmf"/><Relationship Id="rId2" Type="http://schemas.openxmlformats.org/officeDocument/2006/relationships/oleObject" Target="../embeddings/oleObject28.bin"/><Relationship Id="rId12" Type="http://schemas.openxmlformats.org/officeDocument/2006/relationships/notesSlide" Target="../notesSlides/notesSlide46.xml"/><Relationship Id="rId11" Type="http://schemas.openxmlformats.org/officeDocument/2006/relationships/vmlDrawing" Target="../drawings/vmlDrawing11.vml"/><Relationship Id="rId10" Type="http://schemas.openxmlformats.org/officeDocument/2006/relationships/slideLayout" Target="../slideLayouts/slideLayout24.xml"/><Relationship Id="rId1" Type="http://schemas.openxmlformats.org/officeDocument/2006/relationships/tags" Target="../tags/tag287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tags" Target="../tags/tag294.xml"/><Relationship Id="rId7" Type="http://schemas.openxmlformats.org/officeDocument/2006/relationships/oleObject" Target="../embeddings/oleObject33.bin"/><Relationship Id="rId6" Type="http://schemas.openxmlformats.org/officeDocument/2006/relationships/tags" Target="../tags/tag293.xml"/><Relationship Id="rId5" Type="http://schemas.openxmlformats.org/officeDocument/2006/relationships/oleObject" Target="../embeddings/oleObject32.bin"/><Relationship Id="rId4" Type="http://schemas.openxmlformats.org/officeDocument/2006/relationships/tags" Target="../tags/tag292.xml"/><Relationship Id="rId3" Type="http://schemas.openxmlformats.org/officeDocument/2006/relationships/image" Target="../media/image8.wmf"/><Relationship Id="rId2" Type="http://schemas.openxmlformats.org/officeDocument/2006/relationships/oleObject" Target="../embeddings/oleObject31.bin"/><Relationship Id="rId12" Type="http://schemas.openxmlformats.org/officeDocument/2006/relationships/notesSlide" Target="../notesSlides/notesSlide47.xml"/><Relationship Id="rId11" Type="http://schemas.openxmlformats.org/officeDocument/2006/relationships/vmlDrawing" Target="../drawings/vmlDrawing12.vml"/><Relationship Id="rId10" Type="http://schemas.openxmlformats.org/officeDocument/2006/relationships/slideLayout" Target="../slideLayouts/slideLayout24.xml"/><Relationship Id="rId1" Type="http://schemas.openxmlformats.org/officeDocument/2006/relationships/tags" Target="../tags/tag291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tags" Target="../tags/tag298.xml"/><Relationship Id="rId8" Type="http://schemas.openxmlformats.org/officeDocument/2006/relationships/image" Target="../media/image27.png"/><Relationship Id="rId7" Type="http://schemas.openxmlformats.org/officeDocument/2006/relationships/oleObject" Target="../embeddings/oleObject36.bin"/><Relationship Id="rId6" Type="http://schemas.openxmlformats.org/officeDocument/2006/relationships/tags" Target="../tags/tag297.xml"/><Relationship Id="rId5" Type="http://schemas.openxmlformats.org/officeDocument/2006/relationships/oleObject" Target="../embeddings/oleObject35.bin"/><Relationship Id="rId4" Type="http://schemas.openxmlformats.org/officeDocument/2006/relationships/tags" Target="../tags/tag296.xml"/><Relationship Id="rId3" Type="http://schemas.openxmlformats.org/officeDocument/2006/relationships/image" Target="../media/image8.wmf"/><Relationship Id="rId2" Type="http://schemas.openxmlformats.org/officeDocument/2006/relationships/oleObject" Target="../embeddings/oleObject34.bin"/><Relationship Id="rId12" Type="http://schemas.openxmlformats.org/officeDocument/2006/relationships/notesSlide" Target="../notesSlides/notesSlide48.xml"/><Relationship Id="rId11" Type="http://schemas.openxmlformats.org/officeDocument/2006/relationships/vmlDrawing" Target="../drawings/vmlDrawing13.vml"/><Relationship Id="rId10" Type="http://schemas.openxmlformats.org/officeDocument/2006/relationships/slideLayout" Target="../slideLayouts/slideLayout24.xml"/><Relationship Id="rId1" Type="http://schemas.openxmlformats.org/officeDocument/2006/relationships/tags" Target="../tags/tag29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28.png"/><Relationship Id="rId1" Type="http://schemas.openxmlformats.org/officeDocument/2006/relationships/tags" Target="../tags/tag29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3.xml"/><Relationship Id="rId5" Type="http://schemas.openxmlformats.org/officeDocument/2006/relationships/slideLayout" Target="../slideLayouts/slideLayout24.xml"/><Relationship Id="rId4" Type="http://schemas.openxmlformats.org/officeDocument/2006/relationships/tags" Target="../tags/tag302.xml"/><Relationship Id="rId3" Type="http://schemas.openxmlformats.org/officeDocument/2006/relationships/tags" Target="../tags/tag301.xml"/><Relationship Id="rId2" Type="http://schemas.openxmlformats.org/officeDocument/2006/relationships/image" Target="../media/image30.png"/><Relationship Id="rId1" Type="http://schemas.openxmlformats.org/officeDocument/2006/relationships/tags" Target="../tags/tag30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24.xml"/><Relationship Id="rId1" Type="http://schemas.openxmlformats.org/officeDocument/2006/relationships/tags" Target="../tags/tag3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6.xml"/><Relationship Id="rId7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5" Type="http://schemas.openxmlformats.org/officeDocument/2006/relationships/tags" Target="../tags/tag307.xml"/><Relationship Id="rId4" Type="http://schemas.openxmlformats.org/officeDocument/2006/relationships/tags" Target="../tags/tag306.xml"/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" Type="http://schemas.openxmlformats.org/officeDocument/2006/relationships/tags" Target="../tags/tag303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32.png"/><Relationship Id="rId1" Type="http://schemas.openxmlformats.org/officeDocument/2006/relationships/tags" Target="../tags/tag30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24.xml"/><Relationship Id="rId10" Type="http://schemas.openxmlformats.org/officeDocument/2006/relationships/tags" Target="../tags/tag57.xml"/><Relationship Id="rId1" Type="http://schemas.openxmlformats.org/officeDocument/2006/relationships/tags" Target="../tags/tag4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0" Type="http://schemas.openxmlformats.org/officeDocument/2006/relationships/notesSlide" Target="../notesSlides/notesSlide8.xml"/><Relationship Id="rId2" Type="http://schemas.openxmlformats.org/officeDocument/2006/relationships/tags" Target="../tags/tag59.xml"/><Relationship Id="rId19" Type="http://schemas.openxmlformats.org/officeDocument/2006/relationships/slideLayout" Target="../slideLayouts/slideLayout24.xml"/><Relationship Id="rId18" Type="http://schemas.openxmlformats.org/officeDocument/2006/relationships/tags" Target="../tags/tag75.xml"/><Relationship Id="rId17" Type="http://schemas.openxmlformats.org/officeDocument/2006/relationships/tags" Target="../tags/tag74.xml"/><Relationship Id="rId16" Type="http://schemas.openxmlformats.org/officeDocument/2006/relationships/tags" Target="../tags/tag73.xml"/><Relationship Id="rId15" Type="http://schemas.openxmlformats.org/officeDocument/2006/relationships/tags" Target="../tags/tag72.xml"/><Relationship Id="rId14" Type="http://schemas.openxmlformats.org/officeDocument/2006/relationships/tags" Target="../tags/tag71.xml"/><Relationship Id="rId13" Type="http://schemas.openxmlformats.org/officeDocument/2006/relationships/tags" Target="../tags/tag70.xml"/><Relationship Id="rId12" Type="http://schemas.openxmlformats.org/officeDocument/2006/relationships/tags" Target="../tags/tag69.xml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tags" Target="../tags/tag58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image" Target="../media/image3.png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6" Type="http://schemas.openxmlformats.org/officeDocument/2006/relationships/notesSlide" Target="../notesSlides/notesSlide9.xml"/><Relationship Id="rId15" Type="http://schemas.openxmlformats.org/officeDocument/2006/relationships/slideLayout" Target="../slideLayouts/slideLayout24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3190" y="1557655"/>
            <a:ext cx="8912860" cy="791845"/>
          </a:xfrm>
        </p:spPr>
        <p:txBody>
          <a:bodyPr/>
          <a:lstStyle/>
          <a:p>
            <a:pPr eaLnBrk="1" hangingPunct="1"/>
            <a:r>
              <a:rPr lang="zh-CN" altLang="en-US" b="1"/>
              <a:t>并发：互斥和同步</a:t>
            </a:r>
            <a:br>
              <a:rPr lang="zh-CN" altLang="en-US"/>
            </a:br>
            <a:r>
              <a:rPr lang="zh-CN" altLang="en-US"/>
              <a:t> </a:t>
            </a:r>
            <a:r>
              <a:rPr lang="en-US" altLang="zh-CN" sz="3600" b="1">
                <a:solidFill>
                  <a:schemeClr val="folHlink"/>
                </a:solidFill>
                <a:latin typeface="Times New Roman" panose="02020603050405020304" pitchFamily="18" charset="0"/>
              </a:rPr>
              <a:t>Concurrency:Mutual Exclusion and Synchronization</a:t>
            </a:r>
            <a:endParaRPr lang="zh-CN" altLang="en-US" sz="3600" b="1">
              <a:solidFill>
                <a:schemeClr val="folHlink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075" name="图片 6" descr="HIT-Logo-AL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6165850"/>
            <a:ext cx="2160587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67360" y="460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背景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42691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371600"/>
            <a:ext cx="358140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 dirty="0">
                <a:solidFill>
                  <a:srgbClr val="0070C0"/>
                </a:solidFill>
              </a:rPr>
              <a:t>在写</a:t>
            </a:r>
            <a:r>
              <a:rPr lang="en-US" altLang="zh-CN" sz="2400" dirty="0">
                <a:solidFill>
                  <a:srgbClr val="0070C0"/>
                </a:solidFill>
              </a:rPr>
              <a:t>counter</a:t>
            </a:r>
            <a:r>
              <a:rPr lang="zh-CN" altLang="en-US" sz="2400" dirty="0">
                <a:solidFill>
                  <a:srgbClr val="0070C0"/>
                </a:solidFill>
              </a:rPr>
              <a:t>时阻断其他进程访问</a:t>
            </a:r>
            <a:r>
              <a:rPr lang="en-US" altLang="zh-CN" sz="2400" dirty="0">
                <a:solidFill>
                  <a:srgbClr val="0070C0"/>
                </a:solidFill>
              </a:rPr>
              <a:t>counter</a:t>
            </a:r>
            <a:endParaRPr lang="en-US" altLang="zh-CN" sz="2400" dirty="0">
              <a:solidFill>
                <a:srgbClr val="0070C0"/>
              </a:solidFill>
            </a:endParaRPr>
          </a:p>
        </p:txBody>
      </p:sp>
      <p:sp>
        <p:nvSpPr>
          <p:cNvPr id="242696" name="Rectangle 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19600" y="1023938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000066"/>
                </a:solidFill>
              </a:rPr>
              <a:t>生产者</a:t>
            </a:r>
            <a:r>
              <a:rPr lang="en-US" altLang="zh-CN" sz="2000">
                <a:solidFill>
                  <a:srgbClr val="000066"/>
                </a:solidFill>
              </a:rPr>
              <a:t>P</a:t>
            </a:r>
            <a:endParaRPr lang="en-US" altLang="zh-CN" sz="2000">
              <a:solidFill>
                <a:srgbClr val="000066"/>
              </a:solidFill>
            </a:endParaRPr>
          </a:p>
        </p:txBody>
      </p:sp>
      <p:sp>
        <p:nvSpPr>
          <p:cNvPr id="242697" name="Rectangle 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105400" y="1862138"/>
            <a:ext cx="3505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P.register = counter; 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P.register = P.register + 1;</a:t>
            </a:r>
            <a:endParaRPr lang="en-US" altLang="zh-CN" sz="2000" b="0">
              <a:latin typeface="Tahoma" panose="020B0604030504040204" pitchFamily="34" charset="0"/>
            </a:endParaRPr>
          </a:p>
        </p:txBody>
      </p:sp>
      <p:grpSp>
        <p:nvGrpSpPr>
          <p:cNvPr id="242698" name="Group 10"/>
          <p:cNvGrpSpPr/>
          <p:nvPr/>
        </p:nvGrpSpPr>
        <p:grpSpPr bwMode="auto">
          <a:xfrm>
            <a:off x="4876800" y="1404938"/>
            <a:ext cx="2438400" cy="533400"/>
            <a:chOff x="3552" y="1968"/>
            <a:chExt cx="1536" cy="336"/>
          </a:xfrm>
        </p:grpSpPr>
        <p:sp>
          <p:nvSpPr>
            <p:cNvPr id="11293" name="Rectangle 11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552" y="1968"/>
              <a:ext cx="1536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1294" name="Text Box 12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648" y="2016"/>
              <a:ext cx="139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  <a:latin typeface="Courier New" panose="02070309020205020404" pitchFamily="49" charset="0"/>
                </a:rPr>
                <a:t>给</a:t>
              </a:r>
              <a:r>
                <a:rPr lang="en-US" altLang="zh-CN" sz="2000">
                  <a:solidFill>
                    <a:srgbClr val="FF0000"/>
                  </a:solidFill>
                  <a:latin typeface="Courier New" panose="02070309020205020404" pitchFamily="49" charset="0"/>
                </a:rPr>
                <a:t>counter</a:t>
              </a:r>
              <a:r>
                <a:rPr lang="zh-CN" altLang="en-US" sz="2000">
                  <a:solidFill>
                    <a:srgbClr val="FF0000"/>
                  </a:solidFill>
                  <a:latin typeface="Courier New" panose="02070309020205020404" pitchFamily="49" charset="0"/>
                </a:rPr>
                <a:t>上锁</a:t>
              </a:r>
              <a:endParaRPr lang="zh-CN" altLang="en-US" sz="2000">
                <a:solidFill>
                  <a:srgbClr val="FF0000"/>
                </a:solidFill>
                <a:latin typeface="Courier New" panose="02070309020205020404" pitchFamily="49" charset="0"/>
              </a:endParaRPr>
            </a:p>
          </p:txBody>
        </p:sp>
      </p:grpSp>
      <p:sp>
        <p:nvSpPr>
          <p:cNvPr id="242701" name="Rectangle 1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419600" y="2455863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000066"/>
                </a:solidFill>
              </a:rPr>
              <a:t>消费者</a:t>
            </a:r>
            <a:r>
              <a:rPr lang="en-US" altLang="zh-CN" sz="2000">
                <a:solidFill>
                  <a:srgbClr val="000066"/>
                </a:solidFill>
              </a:rPr>
              <a:t>C</a:t>
            </a:r>
            <a:endParaRPr lang="en-US" altLang="zh-CN" sz="2000">
              <a:solidFill>
                <a:srgbClr val="000066"/>
              </a:solidFill>
            </a:endParaRPr>
          </a:p>
        </p:txBody>
      </p:sp>
      <p:sp>
        <p:nvSpPr>
          <p:cNvPr id="242702" name="Rectangle 1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105400" y="3551238"/>
            <a:ext cx="3505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counter = P.register; </a:t>
            </a:r>
            <a:endParaRPr lang="en-US" altLang="zh-CN" sz="2000" b="0">
              <a:latin typeface="Tahoma" panose="020B0604030504040204" pitchFamily="34" charset="0"/>
            </a:endParaRPr>
          </a:p>
        </p:txBody>
      </p:sp>
      <p:grpSp>
        <p:nvGrpSpPr>
          <p:cNvPr id="242703" name="Group 15"/>
          <p:cNvGrpSpPr/>
          <p:nvPr/>
        </p:nvGrpSpPr>
        <p:grpSpPr bwMode="auto">
          <a:xfrm>
            <a:off x="4876800" y="2852738"/>
            <a:ext cx="2438400" cy="533400"/>
            <a:chOff x="3552" y="1968"/>
            <a:chExt cx="1536" cy="336"/>
          </a:xfrm>
        </p:grpSpPr>
        <p:sp>
          <p:nvSpPr>
            <p:cNvPr id="11291" name="Rectangle 16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552" y="1968"/>
              <a:ext cx="1536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1292" name="Text Box 17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648" y="2016"/>
              <a:ext cx="139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  <a:latin typeface="Courier New" panose="02070309020205020404" pitchFamily="49" charset="0"/>
                </a:rPr>
                <a:t>检查</a:t>
              </a:r>
              <a:r>
                <a:rPr lang="en-US" altLang="zh-CN" sz="2000">
                  <a:solidFill>
                    <a:srgbClr val="FF0000"/>
                  </a:solidFill>
                  <a:latin typeface="Courier New" panose="02070309020205020404" pitchFamily="49" charset="0"/>
                </a:rPr>
                <a:t>counter</a:t>
              </a:r>
              <a:r>
                <a:rPr lang="zh-CN" altLang="en-US" sz="2000">
                  <a:solidFill>
                    <a:srgbClr val="FF0000"/>
                  </a:solidFill>
                  <a:latin typeface="Courier New" panose="02070309020205020404" pitchFamily="49" charset="0"/>
                </a:rPr>
                <a:t>锁</a:t>
              </a:r>
              <a:endParaRPr lang="zh-CN" altLang="en-US" sz="2000">
                <a:solidFill>
                  <a:srgbClr val="FF0000"/>
                </a:solidFill>
                <a:latin typeface="Courier New" panose="02070309020205020404" pitchFamily="49" charset="0"/>
              </a:endParaRPr>
            </a:p>
          </p:txBody>
        </p:sp>
      </p:grpSp>
      <p:sp>
        <p:nvSpPr>
          <p:cNvPr id="242706" name="Rectangle 18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419600" y="3386138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000066"/>
                </a:solidFill>
              </a:rPr>
              <a:t>生产者</a:t>
            </a:r>
            <a:r>
              <a:rPr lang="en-US" altLang="zh-CN" sz="2000">
                <a:solidFill>
                  <a:srgbClr val="000066"/>
                </a:solidFill>
              </a:rPr>
              <a:t>P</a:t>
            </a:r>
            <a:endParaRPr lang="en-US" altLang="zh-CN" sz="2000">
              <a:solidFill>
                <a:srgbClr val="000066"/>
              </a:solidFill>
            </a:endParaRPr>
          </a:p>
        </p:txBody>
      </p:sp>
      <p:grpSp>
        <p:nvGrpSpPr>
          <p:cNvPr id="242707" name="Group 19"/>
          <p:cNvGrpSpPr/>
          <p:nvPr/>
        </p:nvGrpSpPr>
        <p:grpSpPr bwMode="auto">
          <a:xfrm>
            <a:off x="4876800" y="3919538"/>
            <a:ext cx="2438400" cy="533400"/>
            <a:chOff x="3552" y="1968"/>
            <a:chExt cx="1536" cy="336"/>
          </a:xfrm>
        </p:grpSpPr>
        <p:sp>
          <p:nvSpPr>
            <p:cNvPr id="11289" name="Rectangle 20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552" y="1968"/>
              <a:ext cx="1536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1290" name="Text Box 21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648" y="2016"/>
              <a:ext cx="139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  <a:latin typeface="Courier New" panose="02070309020205020404" pitchFamily="49" charset="0"/>
                </a:rPr>
                <a:t>给</a:t>
              </a:r>
              <a:r>
                <a:rPr lang="en-US" altLang="zh-CN" sz="2000">
                  <a:solidFill>
                    <a:srgbClr val="FF0000"/>
                  </a:solidFill>
                  <a:latin typeface="Courier New" panose="02070309020205020404" pitchFamily="49" charset="0"/>
                </a:rPr>
                <a:t>counter</a:t>
              </a:r>
              <a:r>
                <a:rPr lang="zh-CN" altLang="en-US" sz="2000">
                  <a:solidFill>
                    <a:srgbClr val="FF0000"/>
                  </a:solidFill>
                  <a:latin typeface="Courier New" panose="02070309020205020404" pitchFamily="49" charset="0"/>
                </a:rPr>
                <a:t>开锁</a:t>
              </a:r>
              <a:endParaRPr lang="zh-CN" altLang="en-US" sz="2000">
                <a:solidFill>
                  <a:srgbClr val="FF0000"/>
                </a:solidFill>
                <a:latin typeface="Courier New" panose="02070309020205020404" pitchFamily="49" charset="0"/>
              </a:endParaRPr>
            </a:p>
          </p:txBody>
        </p:sp>
      </p:grpSp>
      <p:sp>
        <p:nvSpPr>
          <p:cNvPr id="242710" name="Rectangle 22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419600" y="4376738"/>
            <a:ext cx="175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000066"/>
                </a:solidFill>
              </a:rPr>
              <a:t>消费者</a:t>
            </a:r>
            <a:r>
              <a:rPr lang="en-US" altLang="zh-CN" sz="2000">
                <a:solidFill>
                  <a:srgbClr val="000066"/>
                </a:solidFill>
              </a:rPr>
              <a:t>C</a:t>
            </a:r>
            <a:endParaRPr lang="en-US" altLang="zh-CN" sz="2000">
              <a:solidFill>
                <a:srgbClr val="000066"/>
              </a:solidFill>
            </a:endParaRPr>
          </a:p>
        </p:txBody>
      </p:sp>
      <p:sp>
        <p:nvSpPr>
          <p:cNvPr id="242711" name="Rectangle 23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105400" y="5275263"/>
            <a:ext cx="35052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C.register = counter; 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C.register = C.register - 1;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counter = C.register;</a:t>
            </a:r>
            <a:endParaRPr lang="en-US" altLang="zh-CN" sz="2000" b="0">
              <a:latin typeface="Tahoma" panose="020B0604030504040204" pitchFamily="34" charset="0"/>
            </a:endParaRPr>
          </a:p>
        </p:txBody>
      </p:sp>
      <p:grpSp>
        <p:nvGrpSpPr>
          <p:cNvPr id="242712" name="Group 24"/>
          <p:cNvGrpSpPr/>
          <p:nvPr/>
        </p:nvGrpSpPr>
        <p:grpSpPr bwMode="auto">
          <a:xfrm>
            <a:off x="4876800" y="4757738"/>
            <a:ext cx="2438400" cy="533400"/>
            <a:chOff x="3552" y="1968"/>
            <a:chExt cx="1536" cy="336"/>
          </a:xfrm>
        </p:grpSpPr>
        <p:sp>
          <p:nvSpPr>
            <p:cNvPr id="11287" name="Rectangle 25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552" y="1968"/>
              <a:ext cx="1536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1288" name="Text Box 26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648" y="2016"/>
              <a:ext cx="139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  <a:latin typeface="Courier New" panose="02070309020205020404" pitchFamily="49" charset="0"/>
                </a:rPr>
                <a:t>给</a:t>
              </a:r>
              <a:r>
                <a:rPr lang="en-US" altLang="zh-CN" sz="2000">
                  <a:solidFill>
                    <a:srgbClr val="FF0000"/>
                  </a:solidFill>
                  <a:latin typeface="Courier New" panose="02070309020205020404" pitchFamily="49" charset="0"/>
                </a:rPr>
                <a:t>counter</a:t>
              </a:r>
              <a:r>
                <a:rPr lang="zh-CN" altLang="en-US" sz="2000">
                  <a:solidFill>
                    <a:srgbClr val="FF0000"/>
                  </a:solidFill>
                  <a:latin typeface="Courier New" panose="02070309020205020404" pitchFamily="49" charset="0"/>
                </a:rPr>
                <a:t>上锁</a:t>
              </a:r>
              <a:endParaRPr lang="zh-CN" altLang="en-US" sz="2000">
                <a:solidFill>
                  <a:srgbClr val="FF0000"/>
                </a:solidFill>
                <a:latin typeface="Courier New" panose="02070309020205020404" pitchFamily="49" charset="0"/>
              </a:endParaRPr>
            </a:p>
          </p:txBody>
        </p:sp>
      </p:grpSp>
      <p:grpSp>
        <p:nvGrpSpPr>
          <p:cNvPr id="242715" name="Group 27"/>
          <p:cNvGrpSpPr/>
          <p:nvPr/>
        </p:nvGrpSpPr>
        <p:grpSpPr bwMode="auto">
          <a:xfrm>
            <a:off x="4876800" y="6310313"/>
            <a:ext cx="2438400" cy="533400"/>
            <a:chOff x="3552" y="1968"/>
            <a:chExt cx="1536" cy="336"/>
          </a:xfrm>
        </p:grpSpPr>
        <p:sp>
          <p:nvSpPr>
            <p:cNvPr id="11285" name="Rectangle 28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552" y="1968"/>
              <a:ext cx="1536" cy="3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1286" name="Text Box 29"/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648" y="2016"/>
              <a:ext cx="139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  <a:latin typeface="Courier New" panose="02070309020205020404" pitchFamily="49" charset="0"/>
                </a:rPr>
                <a:t>给</a:t>
              </a:r>
              <a:r>
                <a:rPr lang="en-US" altLang="zh-CN" sz="2000">
                  <a:solidFill>
                    <a:srgbClr val="FF0000"/>
                  </a:solidFill>
                  <a:latin typeface="Courier New" panose="02070309020205020404" pitchFamily="49" charset="0"/>
                </a:rPr>
                <a:t>counter</a:t>
              </a:r>
              <a:r>
                <a:rPr lang="zh-CN" altLang="en-US" sz="2000">
                  <a:solidFill>
                    <a:srgbClr val="FF0000"/>
                  </a:solidFill>
                  <a:latin typeface="Courier New" panose="02070309020205020404" pitchFamily="49" charset="0"/>
                </a:rPr>
                <a:t>开锁</a:t>
              </a:r>
              <a:endParaRPr lang="zh-CN" altLang="en-US" sz="2000">
                <a:solidFill>
                  <a:srgbClr val="FF0000"/>
                </a:solidFill>
                <a:latin typeface="Courier New" panose="02070309020205020404" pitchFamily="49" charset="0"/>
              </a:endParaRPr>
            </a:p>
          </p:txBody>
        </p:sp>
      </p:grpSp>
      <p:grpSp>
        <p:nvGrpSpPr>
          <p:cNvPr id="242719" name="Group 31"/>
          <p:cNvGrpSpPr/>
          <p:nvPr/>
        </p:nvGrpSpPr>
        <p:grpSpPr bwMode="auto">
          <a:xfrm>
            <a:off x="8153400" y="1128713"/>
            <a:ext cx="838200" cy="4875213"/>
            <a:chOff x="5136" y="768"/>
            <a:chExt cx="528" cy="3071"/>
          </a:xfrm>
        </p:grpSpPr>
        <p:sp>
          <p:nvSpPr>
            <p:cNvPr id="11283" name="AutoShape 32"/>
            <p:cNvSpPr/>
            <p:nvPr>
              <p:custDataLst>
                <p:tags r:id="rId19"/>
              </p:custDataLst>
            </p:nvPr>
          </p:nvSpPr>
          <p:spPr bwMode="auto">
            <a:xfrm>
              <a:off x="5136" y="1296"/>
              <a:ext cx="144" cy="1152"/>
            </a:xfrm>
            <a:prstGeom prst="rightBrace">
              <a:avLst>
                <a:gd name="adj1" fmla="val 66667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1284" name="Text Box 33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5316" y="768"/>
              <a:ext cx="348" cy="307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 dirty="0" smtClean="0">
                  <a:solidFill>
                    <a:srgbClr val="FF0000"/>
                  </a:solidFill>
                </a:rPr>
                <a:t>共享数据一次只</a:t>
              </a:r>
              <a:r>
                <a:rPr lang="zh-CN" altLang="en-US" sz="2400" dirty="0">
                  <a:solidFill>
                    <a:srgbClr val="FF0000"/>
                  </a:solidFill>
                </a:rPr>
                <a:t>允许一个</a:t>
              </a:r>
              <a:r>
                <a:rPr lang="zh-CN" altLang="en-US" sz="2400" dirty="0" smtClean="0">
                  <a:solidFill>
                    <a:srgbClr val="FF0000"/>
                  </a:solidFill>
                </a:rPr>
                <a:t>进程操作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67360" y="2686050"/>
            <a:ext cx="358140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 dirty="0" smtClean="0">
                <a:solidFill>
                  <a:srgbClr val="0070C0"/>
                </a:solidFill>
              </a:rPr>
              <a:t>更衣室、洗手间如何操作</a:t>
            </a:r>
            <a:r>
              <a:rPr lang="zh-CN" altLang="en-US" sz="2400" dirty="0" smtClean="0">
                <a:solidFill>
                  <a:srgbClr val="FF0000"/>
                </a:solidFill>
              </a:rPr>
              <a:t>？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2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2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2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2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2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42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42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4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4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42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4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42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42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1" grpId="0" bldLvl="0" animBg="1"/>
      <p:bldP spid="242696" grpId="0" bldLvl="0" animBg="1"/>
      <p:bldP spid="242697" grpId="0" bldLvl="0" animBg="1"/>
      <p:bldP spid="242701" grpId="0" bldLvl="0" animBg="1"/>
      <p:bldP spid="242702" grpId="0" bldLvl="0" animBg="1"/>
      <p:bldP spid="242706" grpId="0" bldLvl="0" animBg="1"/>
      <p:bldP spid="242710" grpId="0" bldLvl="0" animBg="1"/>
      <p:bldP spid="242711" grpId="0" bldLvl="0" animBg="1"/>
      <p:bldP spid="3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背景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pSp>
        <p:nvGrpSpPr>
          <p:cNvPr id="244771" name="Group 35"/>
          <p:cNvGrpSpPr/>
          <p:nvPr/>
        </p:nvGrpSpPr>
        <p:grpSpPr bwMode="auto">
          <a:xfrm>
            <a:off x="605155" y="2962910"/>
            <a:ext cx="3581400" cy="1447800"/>
            <a:chOff x="336" y="1776"/>
            <a:chExt cx="2256" cy="912"/>
          </a:xfrm>
        </p:grpSpPr>
        <p:sp>
          <p:nvSpPr>
            <p:cNvPr id="12309" name="Text Box 6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632" y="2016"/>
              <a:ext cx="960" cy="2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latin typeface="Tahoma" panose="020B0604030504040204" pitchFamily="34" charset="0"/>
                </a:rPr>
                <a:t>counter--;</a:t>
              </a:r>
              <a:endParaRPr lang="en-US" altLang="zh-CN" sz="2000" b="0">
                <a:latin typeface="Tahoma" panose="020B0604030504040204" pitchFamily="34" charset="0"/>
              </a:endParaRPr>
            </a:p>
          </p:txBody>
        </p:sp>
        <p:sp>
          <p:nvSpPr>
            <p:cNvPr id="12310" name="Rectangle 7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584" y="1776"/>
              <a:ext cx="81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000066"/>
                  </a:solidFill>
                </a:rPr>
                <a:t>消费者</a:t>
              </a:r>
              <a:endParaRPr lang="zh-CN" altLang="en-US" sz="2000">
                <a:solidFill>
                  <a:srgbClr val="000066"/>
                </a:solidFill>
              </a:endParaRPr>
            </a:p>
          </p:txBody>
        </p:sp>
        <p:sp>
          <p:nvSpPr>
            <p:cNvPr id="12311" name="Text Box 9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84" y="2016"/>
              <a:ext cx="1104" cy="25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latin typeface="Tahoma" panose="020B0604030504040204" pitchFamily="34" charset="0"/>
                </a:rPr>
                <a:t>counter++;</a:t>
              </a:r>
              <a:endParaRPr lang="en-US" altLang="zh-CN" sz="2000" b="0">
                <a:latin typeface="Tahoma" panose="020B0604030504040204" pitchFamily="34" charset="0"/>
              </a:endParaRPr>
            </a:p>
          </p:txBody>
        </p:sp>
        <p:sp>
          <p:nvSpPr>
            <p:cNvPr id="12312" name="Rectangle 10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36" y="1776"/>
              <a:ext cx="72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000066"/>
                  </a:solidFill>
                </a:rPr>
                <a:t>生产者</a:t>
              </a:r>
              <a:endParaRPr lang="zh-CN" altLang="en-US" sz="2000">
                <a:solidFill>
                  <a:srgbClr val="000066"/>
                </a:solidFill>
              </a:endParaRPr>
            </a:p>
          </p:txBody>
        </p:sp>
        <p:sp>
          <p:nvSpPr>
            <p:cNvPr id="12313" name="Line 12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 flipV="1">
              <a:off x="720" y="2208"/>
              <a:ext cx="384" cy="2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4" name="Line 13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V="1">
              <a:off x="1104" y="2208"/>
              <a:ext cx="1008" cy="2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15" name="Rectangle 14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720" y="2438"/>
              <a:ext cx="12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</a:rPr>
                <a:t>这就是临界区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244751" name="Group 15"/>
          <p:cNvGrpSpPr/>
          <p:nvPr/>
        </p:nvGrpSpPr>
        <p:grpSpPr bwMode="auto">
          <a:xfrm>
            <a:off x="224155" y="4547235"/>
            <a:ext cx="4343400" cy="1854200"/>
            <a:chOff x="576" y="2816"/>
            <a:chExt cx="3024" cy="1168"/>
          </a:xfrm>
        </p:grpSpPr>
        <p:sp>
          <p:nvSpPr>
            <p:cNvPr id="12307" name="Rectangle 16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76" y="2816"/>
              <a:ext cx="3024" cy="1168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/>
                <a:t>临界区定义了进程间的协作协议，因此一个非常重要的工作</a:t>
              </a:r>
              <a:r>
                <a:rPr lang="en-US" altLang="zh-CN" sz="2400" dirty="0"/>
                <a:t>: </a:t>
              </a:r>
              <a:r>
                <a:rPr lang="zh-CN" altLang="en-US" sz="2400" dirty="0">
                  <a:solidFill>
                    <a:srgbClr val="FF0000"/>
                  </a:solidFill>
                </a:rPr>
                <a:t>找出进程中的临界区</a:t>
              </a:r>
              <a:r>
                <a:rPr lang="zh-CN" altLang="en-US" sz="2400" dirty="0" smtClean="0">
                  <a:solidFill>
                    <a:srgbClr val="FF0000"/>
                  </a:solidFill>
                </a:rPr>
                <a:t>代码并限定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pic>
          <p:nvPicPr>
            <p:cNvPr id="12308" name="Picture 17" descr="j0115835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2916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4754" name="Group 18"/>
          <p:cNvGrpSpPr/>
          <p:nvPr/>
        </p:nvGrpSpPr>
        <p:grpSpPr bwMode="auto">
          <a:xfrm>
            <a:off x="5253355" y="3420110"/>
            <a:ext cx="2057400" cy="3014663"/>
            <a:chOff x="3696" y="2304"/>
            <a:chExt cx="1296" cy="1899"/>
          </a:xfrm>
        </p:grpSpPr>
        <p:grpSp>
          <p:nvGrpSpPr>
            <p:cNvPr id="12299" name="Group 19"/>
            <p:cNvGrpSpPr/>
            <p:nvPr/>
          </p:nvGrpSpPr>
          <p:grpSpPr bwMode="auto">
            <a:xfrm>
              <a:off x="3744" y="2304"/>
              <a:ext cx="1200" cy="1632"/>
              <a:chOff x="3744" y="2448"/>
              <a:chExt cx="1200" cy="1680"/>
            </a:xfrm>
          </p:grpSpPr>
          <p:sp>
            <p:nvSpPr>
              <p:cNvPr id="12301" name="Rectangle 20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3744" y="2448"/>
                <a:ext cx="1200" cy="1680"/>
              </a:xfrm>
              <a:prstGeom prst="rect">
                <a:avLst/>
              </a:prstGeom>
              <a:noFill/>
              <a:ln w="9525">
                <a:solidFill>
                  <a:srgbClr val="000066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 b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302" name="Text Box 21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792" y="2448"/>
                <a:ext cx="1056" cy="2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非</a:t>
                </a:r>
                <a:r>
                  <a:rPr lang="zh-CN" altLang="en-US" sz="2400"/>
                  <a:t>临界区</a:t>
                </a:r>
                <a:endParaRPr lang="zh-CN" altLang="en-US" sz="2400"/>
              </a:p>
            </p:txBody>
          </p:sp>
          <p:sp>
            <p:nvSpPr>
              <p:cNvPr id="12303" name="Text Box 22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3840" y="2784"/>
                <a:ext cx="960" cy="30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rgbClr val="FF0000"/>
                    </a:solidFill>
                  </a:rPr>
                  <a:t>进入区</a:t>
                </a:r>
                <a:endParaRPr lang="zh-CN" altLang="en-US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12304" name="Text Box 23"/>
              <p:cNvSpPr txBox="1"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3792" y="3120"/>
                <a:ext cx="1056" cy="2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临界区</a:t>
                </a:r>
                <a:endParaRPr lang="zh-CN" altLang="en-US" sz="2400"/>
              </a:p>
            </p:txBody>
          </p:sp>
          <p:sp>
            <p:nvSpPr>
              <p:cNvPr id="12305" name="Text Box 24"/>
              <p:cNvSpPr txBox="1"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3840" y="3456"/>
                <a:ext cx="960" cy="30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>
                    <a:solidFill>
                      <a:srgbClr val="FF0000"/>
                    </a:solidFill>
                  </a:rPr>
                  <a:t>退出区</a:t>
                </a:r>
                <a:endParaRPr lang="zh-CN" altLang="en-US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12306" name="Text Box 25"/>
              <p:cNvSpPr txBox="1"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3792" y="3792"/>
                <a:ext cx="1056" cy="2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非</a:t>
                </a:r>
                <a:r>
                  <a:rPr lang="zh-CN" altLang="en-US" sz="2400"/>
                  <a:t>临界区</a:t>
                </a:r>
                <a:endParaRPr lang="zh-CN" altLang="en-US" sz="2400"/>
              </a:p>
            </p:txBody>
          </p:sp>
        </p:grpSp>
        <p:sp>
          <p:nvSpPr>
            <p:cNvPr id="12300" name="Rectangle 26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696" y="3915"/>
              <a:ext cx="12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进程代码结构</a:t>
              </a:r>
              <a:endParaRPr lang="zh-CN" altLang="en-US" sz="2400"/>
            </a:p>
          </p:txBody>
        </p:sp>
      </p:grpSp>
      <p:grpSp>
        <p:nvGrpSpPr>
          <p:cNvPr id="244772" name="Group 36"/>
          <p:cNvGrpSpPr/>
          <p:nvPr/>
        </p:nvGrpSpPr>
        <p:grpSpPr bwMode="auto">
          <a:xfrm>
            <a:off x="7005955" y="3343910"/>
            <a:ext cx="1600200" cy="2514600"/>
            <a:chOff x="4368" y="2016"/>
            <a:chExt cx="1008" cy="1584"/>
          </a:xfrm>
        </p:grpSpPr>
        <p:sp>
          <p:nvSpPr>
            <p:cNvPr id="12296" name="Line 28"/>
            <p:cNvSpPr>
              <a:spLocks noChangeShapeType="1"/>
            </p:cNvSpPr>
            <p:nvPr>
              <p:custDataLst>
                <p:tags r:id="rId18"/>
              </p:custDataLst>
            </p:nvPr>
          </p:nvSpPr>
          <p:spPr bwMode="auto">
            <a:xfrm flipH="1" flipV="1">
              <a:off x="4368" y="2544"/>
              <a:ext cx="624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7" name="Line 29"/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 flipH="1">
              <a:off x="4368" y="2688"/>
              <a:ext cx="624" cy="4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98" name="Text Box 30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5028" y="2016"/>
              <a:ext cx="348" cy="158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实现互斥的</a:t>
              </a:r>
              <a:r>
                <a:rPr lang="zh-CN" altLang="en-US" sz="2400">
                  <a:solidFill>
                    <a:srgbClr val="FF0000"/>
                  </a:solidFill>
                </a:rPr>
                <a:t>操作</a:t>
              </a:r>
              <a:endParaRPr lang="zh-CN" altLang="en-US" sz="2400">
                <a:solidFill>
                  <a:srgbClr val="FF0000"/>
                </a:solidFill>
              </a:endParaRPr>
            </a:p>
          </p:txBody>
        </p:sp>
      </p:grpSp>
      <p:sp>
        <p:nvSpPr>
          <p:cNvPr id="12295" name="Rectangle 32"/>
          <p:cNvSpPr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224155" y="1286510"/>
            <a:ext cx="8458200" cy="14478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术语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临界区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(Critical Section)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sz="2400" dirty="0"/>
            </a:br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）临界资源：把一次仅允许一个进程使用的资源称为临界资源。</a:t>
            </a:r>
            <a:br>
              <a:rPr lang="zh-CN" altLang="en-US" sz="2000" dirty="0"/>
            </a:br>
            <a:r>
              <a:rPr lang="zh-CN" altLang="en-US" sz="2000" dirty="0"/>
              <a:t>                           如只能独享的物理设备</a:t>
            </a:r>
            <a:r>
              <a:rPr lang="en-US" altLang="zh-CN" sz="2000" dirty="0"/>
              <a:t>(</a:t>
            </a:r>
            <a:r>
              <a:rPr lang="zh-CN" altLang="en-US" sz="2000" dirty="0"/>
              <a:t>打印机</a:t>
            </a:r>
            <a:r>
              <a:rPr lang="en-US" altLang="zh-CN" sz="2000" dirty="0"/>
              <a:t>)</a:t>
            </a:r>
            <a:r>
              <a:rPr lang="zh-CN" altLang="en-US" sz="2000" dirty="0"/>
              <a:t>、共享变量等等。</a:t>
            </a:r>
            <a:br>
              <a:rPr lang="zh-CN" altLang="en-US" sz="2000" dirty="0"/>
            </a:br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zh-CN" altLang="en-US" sz="2000" dirty="0"/>
              <a:t>）临界区：在每个进程中，访问临界资源的那段程序称为临界区。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4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4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背景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2295" name="Rectangle 3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4155" y="1286510"/>
            <a:ext cx="8458200" cy="135509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术语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3: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互斥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(Mutual Exclusion)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sz="2400" dirty="0"/>
            </a:br>
            <a:r>
              <a:rPr lang="en-US" altLang="zh-CN" sz="2400" dirty="0"/>
              <a:t>   </a:t>
            </a:r>
            <a:r>
              <a:rPr lang="zh-CN" altLang="en-US" sz="2400" dirty="0"/>
              <a:t>当一个进程在临界区访问共享资源时，其它进程不能进入该临界区访问任何共享资源的情景</a:t>
            </a:r>
            <a:r>
              <a:rPr lang="zh-CN" altLang="en-US" sz="2000" dirty="0"/>
              <a:t>。</a:t>
            </a:r>
            <a:endParaRPr lang="zh-CN" altLang="en-US" sz="2000" dirty="0"/>
          </a:p>
        </p:txBody>
      </p:sp>
      <p:sp>
        <p:nvSpPr>
          <p:cNvPr id="246787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4076065"/>
            <a:ext cx="8001000" cy="788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互斥进入</a:t>
            </a:r>
            <a:r>
              <a:rPr lang="zh-CN" altLang="en-US" sz="2400">
                <a:solidFill>
                  <a:srgbClr val="FF0000"/>
                </a:solidFill>
              </a:rPr>
              <a:t>：</a:t>
            </a:r>
            <a:r>
              <a:rPr lang="zh-CN" altLang="en-US" sz="2400"/>
              <a:t>如果一个进程在临界区中执行，则其他</a:t>
            </a:r>
            <a:br>
              <a:rPr lang="zh-CN" altLang="en-US" sz="2400"/>
            </a:br>
            <a:r>
              <a:rPr lang="zh-CN" altLang="en-US" sz="2400"/>
              <a:t>                      进程不允许进入</a:t>
            </a:r>
            <a:endParaRPr lang="zh-CN" altLang="en-US" sz="2400"/>
          </a:p>
        </p:txBody>
      </p:sp>
      <p:sp>
        <p:nvSpPr>
          <p:cNvPr id="246803" name="Rectangle 1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4959033"/>
            <a:ext cx="8001000" cy="838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有空让进</a:t>
            </a:r>
            <a:r>
              <a:rPr lang="zh-CN" altLang="en-US" sz="2400" dirty="0">
                <a:solidFill>
                  <a:srgbClr val="FF0000"/>
                </a:solidFill>
              </a:rPr>
              <a:t>：</a:t>
            </a:r>
            <a:r>
              <a:rPr lang="zh-CN" altLang="en-US" sz="2400" dirty="0"/>
              <a:t>若干进程要求进入</a:t>
            </a:r>
            <a:r>
              <a:rPr lang="zh-CN" altLang="en-US" sz="2400" dirty="0" smtClean="0"/>
              <a:t>空闲临界区（临界资源空闲）时</a:t>
            </a:r>
            <a:r>
              <a:rPr lang="zh-CN" altLang="en-US" sz="2400" dirty="0"/>
              <a:t>，应</a:t>
            </a:r>
            <a:r>
              <a:rPr lang="zh-CN" altLang="en-US" sz="2400" dirty="0" smtClean="0"/>
              <a:t>一定</a:t>
            </a:r>
            <a:r>
              <a:rPr lang="zh-CN" altLang="en-US" sz="2400" dirty="0"/>
              <a:t>能使某个进程进入临界区</a:t>
            </a:r>
            <a:endParaRPr lang="zh-CN" altLang="en-US" sz="2400" dirty="0"/>
          </a:p>
        </p:txBody>
      </p:sp>
      <p:sp>
        <p:nvSpPr>
          <p:cNvPr id="246804" name="Rectangle 20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7200" y="5891213"/>
            <a:ext cx="8001000" cy="78867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有限等待</a:t>
            </a:r>
            <a:r>
              <a:rPr lang="zh-CN" altLang="en-US" sz="2400" dirty="0">
                <a:solidFill>
                  <a:srgbClr val="FF0000"/>
                </a:solidFill>
              </a:rPr>
              <a:t>：</a:t>
            </a:r>
            <a:r>
              <a:rPr lang="zh-CN" altLang="en-US" sz="2400" dirty="0"/>
              <a:t>从进程发出进入请求到允许进入，不能</a:t>
            </a:r>
            <a:br>
              <a:rPr lang="zh-CN" altLang="en-US" sz="2400" dirty="0"/>
            </a:br>
            <a:r>
              <a:rPr lang="zh-CN" altLang="en-US" sz="2400" dirty="0"/>
              <a:t>                      无限等待</a:t>
            </a:r>
            <a:endParaRPr lang="zh-CN" altLang="en-US" sz="2400" dirty="0"/>
          </a:p>
        </p:txBody>
      </p:sp>
      <p:sp>
        <p:nvSpPr>
          <p:cNvPr id="13319" name="Rectangle 18"/>
          <p:cNvSpPr>
            <a:spLocks noChangeArrowheads="1"/>
          </p:cNvSpPr>
          <p:nvPr/>
        </p:nvSpPr>
        <p:spPr bwMode="auto">
          <a:xfrm>
            <a:off x="251460" y="3130550"/>
            <a:ext cx="800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 smtClean="0">
                <a:solidFill>
                  <a:srgbClr val="CC0000"/>
                </a:solidFill>
                <a:latin typeface="宋体" panose="02010600030101010101" pitchFamily="2" charset="-122"/>
                <a:sym typeface="+mn-ea"/>
              </a:rPr>
              <a:t>解决临界区问题</a:t>
            </a:r>
            <a:r>
              <a:rPr lang="en-US" sz="2400" dirty="0" smtClean="0">
                <a:solidFill>
                  <a:srgbClr val="CC0000"/>
                </a:solidFill>
                <a:latin typeface="宋体" panose="02010600030101010101" pitchFamily="2" charset="-122"/>
                <a:sym typeface="+mn-ea"/>
              </a:rPr>
              <a:t>:</a:t>
            </a:r>
            <a:r>
              <a:rPr lang="en-US" altLang="zh-CN" sz="2400" dirty="0" smtClean="0">
                <a:solidFill>
                  <a:srgbClr val="CC0000"/>
                </a:solidFill>
                <a:latin typeface="宋体" panose="02010600030101010101" pitchFamily="2" charset="-122"/>
                <a:sym typeface="+mn-ea"/>
              </a:rPr>
              <a:t> </a:t>
            </a:r>
            <a:r>
              <a:rPr lang="zh-CN" altLang="en-US" sz="2400" dirty="0" smtClean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如何进入和退出临界区，以达到进程互</a:t>
            </a:r>
            <a:endParaRPr lang="zh-CN" altLang="en-US" sz="2400" dirty="0" smtClean="0">
              <a:solidFill>
                <a:schemeClr val="tx1"/>
              </a:solidFill>
              <a:latin typeface="宋体" panose="02010600030101010101" pitchFamily="2" charset="-122"/>
              <a:sym typeface="+mn-ea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               </a:t>
            </a:r>
            <a:r>
              <a:rPr lang="zh-CN" altLang="en-US" sz="2400" dirty="0" smtClean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斥及同步的目的！</a:t>
            </a:r>
            <a:endParaRPr lang="zh-CN" altLang="en-US" sz="2400" dirty="0" smtClean="0">
              <a:solidFill>
                <a:srgbClr val="CC0000"/>
              </a:solidFill>
              <a:latin typeface="宋体" panose="02010600030101010101" pitchFamily="2" charset="-122"/>
              <a:sym typeface="+mn-ea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必须满足下面</a:t>
            </a:r>
            <a:r>
              <a:rPr lang="en-US" altLang="zh-CN" sz="24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个条件</a:t>
            </a:r>
            <a:r>
              <a:rPr lang="zh-CN" altLang="en-US" sz="2400">
                <a:solidFill>
                  <a:srgbClr val="CC0000"/>
                </a:solidFill>
                <a:latin typeface="宋体" panose="02010600030101010101" pitchFamily="2" charset="-122"/>
              </a:rPr>
              <a:t>：</a:t>
            </a:r>
            <a:endParaRPr lang="zh-CN" altLang="en-US" sz="2000">
              <a:solidFill>
                <a:srgbClr val="CC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6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6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787" grpId="0" bldLvl="0" animBg="1"/>
      <p:bldP spid="246803" grpId="0" bldLvl="0" animBg="1"/>
      <p:bldP spid="246804" grpId="0" bldLvl="0" animBg="1"/>
      <p:bldP spid="13319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内容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556792"/>
            <a:ext cx="8229600" cy="44719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背景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0070C0"/>
                </a:solidFill>
              </a:rPr>
              <a:t>实现互斥的软件方案</a:t>
            </a:r>
            <a:endParaRPr lang="zh-CN" altLang="en-US" sz="2800" b="1" dirty="0">
              <a:solidFill>
                <a:srgbClr val="0070C0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实现互斥的硬件</a:t>
            </a:r>
            <a:r>
              <a:rPr lang="zh-CN" altLang="en-US" sz="2800" b="1" dirty="0">
                <a:solidFill>
                  <a:schemeClr val="tx2"/>
                </a:solidFill>
              </a:rPr>
              <a:t>方案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信号量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  <a:sym typeface="+mn-ea"/>
              </a:rPr>
              <a:t>读者</a:t>
            </a:r>
            <a:r>
              <a:rPr lang="en-US" altLang="zh-CN" sz="2800" b="1" dirty="0">
                <a:solidFill>
                  <a:schemeClr val="tx1"/>
                </a:solidFill>
                <a:sym typeface="+mn-ea"/>
              </a:rPr>
              <a:t>/</a:t>
            </a:r>
            <a:r>
              <a:rPr lang="zh-CN" altLang="en-US" sz="2800" b="1" dirty="0">
                <a:solidFill>
                  <a:schemeClr val="tx1"/>
                </a:solidFill>
                <a:sym typeface="+mn-ea"/>
              </a:rPr>
              <a:t>写者问题</a:t>
            </a:r>
            <a:endParaRPr lang="zh-CN" altLang="en-US" sz="2800" b="1" dirty="0">
              <a:solidFill>
                <a:schemeClr val="tx1"/>
              </a:solidFill>
              <a:sym typeface="+mn-ea"/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二元信号量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管程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消息传递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endParaRPr lang="zh-CN" altLang="en-US" sz="2800" b="1" dirty="0">
              <a:solidFill>
                <a:srgbClr val="0070C0"/>
              </a:solidFill>
            </a:endParaRPr>
          </a:p>
          <a:p>
            <a:pPr marL="457200" lvl="1" indent="0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None/>
            </a:pPr>
            <a:endParaRPr lang="zh-CN" altLang="en-US" sz="2800" b="1" dirty="0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实现互斥的软件</a:t>
            </a:r>
            <a:r>
              <a:rPr lang="zh-CN" altLang="en-US" dirty="0">
                <a:latin typeface="+mn-ea"/>
                <a:ea typeface="+mn-ea"/>
              </a:rPr>
              <a:t>方案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pSp>
        <p:nvGrpSpPr>
          <p:cNvPr id="253955" name="Group 3"/>
          <p:cNvGrpSpPr/>
          <p:nvPr/>
        </p:nvGrpSpPr>
        <p:grpSpPr bwMode="auto">
          <a:xfrm>
            <a:off x="1349375" y="1797685"/>
            <a:ext cx="2895600" cy="3124200"/>
            <a:chOff x="624" y="912"/>
            <a:chExt cx="1824" cy="1968"/>
          </a:xfrm>
        </p:grpSpPr>
        <p:sp>
          <p:nvSpPr>
            <p:cNvPr id="15381" name="Rectangle 4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24" y="912"/>
              <a:ext cx="1824" cy="1632"/>
            </a:xfrm>
            <a:prstGeom prst="rect">
              <a:avLst/>
            </a:prstGeom>
            <a:noFill/>
            <a:ln w="9525">
              <a:solidFill>
                <a:srgbClr val="000066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0">
                <a:solidFill>
                  <a:srgbClr val="FF0000"/>
                </a:solidFill>
              </a:endParaRPr>
            </a:p>
          </p:txBody>
        </p:sp>
        <p:sp>
          <p:nvSpPr>
            <p:cNvPr id="15382" name="Text Box 5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720" y="1104"/>
              <a:ext cx="1632" cy="29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70C0"/>
                  </a:solidFill>
                </a:rPr>
                <a:t>while (turn </a:t>
              </a:r>
              <a:r>
                <a:rPr lang="en-US" altLang="zh-CN" sz="2400" dirty="0" smtClean="0">
                  <a:solidFill>
                    <a:srgbClr val="0070C0"/>
                  </a:solidFill>
                </a:rPr>
                <a:t>!=</a:t>
              </a:r>
              <a:r>
                <a:rPr lang="en-US" altLang="zh-CN" sz="2400" dirty="0">
                  <a:solidFill>
                    <a:srgbClr val="0070C0"/>
                  </a:solidFill>
                </a:rPr>
                <a:t>0) ;</a:t>
              </a:r>
              <a:endParaRPr lang="en-US" altLang="zh-CN" sz="2400" dirty="0">
                <a:solidFill>
                  <a:srgbClr val="0070C0"/>
                </a:solidFill>
              </a:endParaRPr>
            </a:p>
          </p:txBody>
        </p:sp>
        <p:sp>
          <p:nvSpPr>
            <p:cNvPr id="15383" name="Text Box 6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912" y="1440"/>
              <a:ext cx="10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临界区</a:t>
              </a:r>
              <a:endParaRPr lang="zh-CN" altLang="en-US" sz="2400"/>
            </a:p>
          </p:txBody>
        </p:sp>
        <p:sp>
          <p:nvSpPr>
            <p:cNvPr id="15384" name="Text Box 7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720" y="1824"/>
              <a:ext cx="1632" cy="29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70C0"/>
                  </a:solidFill>
                </a:rPr>
                <a:t>turn = 1;</a:t>
              </a:r>
              <a:endParaRPr lang="en-US" altLang="zh-CN" sz="2400">
                <a:solidFill>
                  <a:srgbClr val="0070C0"/>
                </a:solidFill>
              </a:endParaRPr>
            </a:p>
          </p:txBody>
        </p:sp>
        <p:sp>
          <p:nvSpPr>
            <p:cNvPr id="15385" name="Text Box 8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960" y="2218"/>
              <a:ext cx="1056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ym typeface="+mn-ea"/>
                </a:rPr>
                <a:t>剩余部分</a:t>
              </a:r>
              <a:endParaRPr lang="zh-CN" altLang="en-US" sz="2400"/>
            </a:p>
          </p:txBody>
        </p:sp>
        <p:sp>
          <p:nvSpPr>
            <p:cNvPr id="15386" name="Rectangle 9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82" y="2592"/>
              <a:ext cx="12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进程</a:t>
              </a:r>
              <a:r>
                <a:rPr lang="en-US" altLang="zh-CN" sz="2400"/>
                <a:t>P</a:t>
              </a:r>
              <a:r>
                <a:rPr lang="en-US" altLang="zh-CN" sz="2400" baseline="-25000"/>
                <a:t>0</a:t>
              </a:r>
              <a:endParaRPr lang="en-US" altLang="zh-CN" sz="2400" baseline="-25000"/>
            </a:p>
          </p:txBody>
        </p:sp>
      </p:grpSp>
      <p:grpSp>
        <p:nvGrpSpPr>
          <p:cNvPr id="253962" name="Group 10"/>
          <p:cNvGrpSpPr/>
          <p:nvPr/>
        </p:nvGrpSpPr>
        <p:grpSpPr bwMode="auto">
          <a:xfrm>
            <a:off x="4930775" y="1797685"/>
            <a:ext cx="2895600" cy="3124200"/>
            <a:chOff x="624" y="912"/>
            <a:chExt cx="1824" cy="1968"/>
          </a:xfrm>
        </p:grpSpPr>
        <p:sp>
          <p:nvSpPr>
            <p:cNvPr id="15375" name="Rectangle 11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624" y="912"/>
              <a:ext cx="1824" cy="1632"/>
            </a:xfrm>
            <a:prstGeom prst="rect">
              <a:avLst/>
            </a:prstGeom>
            <a:noFill/>
            <a:ln w="9525">
              <a:solidFill>
                <a:srgbClr val="000066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 b="0">
                <a:solidFill>
                  <a:srgbClr val="FF0000"/>
                </a:solidFill>
              </a:endParaRPr>
            </a:p>
          </p:txBody>
        </p:sp>
        <p:sp>
          <p:nvSpPr>
            <p:cNvPr id="15376" name="Text Box 12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720" y="1104"/>
              <a:ext cx="1632" cy="29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70C0"/>
                  </a:solidFill>
                </a:rPr>
                <a:t>while (turn </a:t>
              </a:r>
              <a:r>
                <a:rPr lang="en-US" altLang="zh-CN" sz="2400" dirty="0" smtClean="0">
                  <a:solidFill>
                    <a:srgbClr val="0070C0"/>
                  </a:solidFill>
                </a:rPr>
                <a:t>!=</a:t>
              </a:r>
              <a:r>
                <a:rPr lang="en-US" altLang="zh-CN" sz="2400" dirty="0">
                  <a:solidFill>
                    <a:srgbClr val="0070C0"/>
                  </a:solidFill>
                </a:rPr>
                <a:t>1) ;</a:t>
              </a:r>
              <a:endParaRPr lang="en-US" altLang="zh-CN" sz="2400" dirty="0">
                <a:solidFill>
                  <a:srgbClr val="0070C0"/>
                </a:solidFill>
              </a:endParaRPr>
            </a:p>
          </p:txBody>
        </p:sp>
        <p:sp>
          <p:nvSpPr>
            <p:cNvPr id="15377" name="Text Box 13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912" y="1440"/>
              <a:ext cx="10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临界区</a:t>
              </a:r>
              <a:endParaRPr lang="zh-CN" altLang="en-US" sz="2400"/>
            </a:p>
          </p:txBody>
        </p:sp>
        <p:sp>
          <p:nvSpPr>
            <p:cNvPr id="15378" name="Text Box 14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720" y="1824"/>
              <a:ext cx="1632" cy="29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70C0"/>
                  </a:solidFill>
                </a:rPr>
                <a:t>turn = 0;</a:t>
              </a:r>
              <a:endParaRPr lang="en-US" altLang="zh-CN" sz="2400">
                <a:solidFill>
                  <a:srgbClr val="0070C0"/>
                </a:solidFill>
              </a:endParaRPr>
            </a:p>
          </p:txBody>
        </p:sp>
        <p:sp>
          <p:nvSpPr>
            <p:cNvPr id="15379" name="Text Box 15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960" y="2218"/>
              <a:ext cx="1056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ym typeface="+mn-ea"/>
                </a:rPr>
                <a:t>剩余部分</a:t>
              </a:r>
              <a:endParaRPr lang="zh-CN" altLang="en-US" sz="2400"/>
            </a:p>
          </p:txBody>
        </p:sp>
        <p:sp>
          <p:nvSpPr>
            <p:cNvPr id="15380" name="Rectangle 16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882" y="2592"/>
              <a:ext cx="12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进程</a:t>
              </a:r>
              <a:r>
                <a:rPr lang="en-US" altLang="zh-CN" sz="2400"/>
                <a:t>P</a:t>
              </a:r>
              <a:r>
                <a:rPr lang="en-US" altLang="zh-CN" sz="2400" baseline="-25000"/>
                <a:t>1</a:t>
              </a:r>
              <a:endParaRPr lang="en-US" altLang="zh-CN" sz="2400" baseline="-25000"/>
            </a:p>
          </p:txBody>
        </p:sp>
      </p:grpSp>
      <p:grpSp>
        <p:nvGrpSpPr>
          <p:cNvPr id="253969" name="Group 17"/>
          <p:cNvGrpSpPr/>
          <p:nvPr/>
        </p:nvGrpSpPr>
        <p:grpSpPr bwMode="auto">
          <a:xfrm>
            <a:off x="609600" y="4956175"/>
            <a:ext cx="8001000" cy="533400"/>
            <a:chOff x="576" y="2771"/>
            <a:chExt cx="5040" cy="336"/>
          </a:xfrm>
        </p:grpSpPr>
        <p:sp>
          <p:nvSpPr>
            <p:cNvPr id="15373" name="Rectangle 18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576" y="2771"/>
              <a:ext cx="504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满足互斥进入要求</a:t>
              </a:r>
              <a:endParaRPr lang="zh-CN" altLang="en-US" sz="2400"/>
            </a:p>
          </p:txBody>
        </p:sp>
        <p:pic>
          <p:nvPicPr>
            <p:cNvPr id="15374" name="Picture 19" descr="j0115835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289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3972" name="Group 20"/>
          <p:cNvGrpSpPr/>
          <p:nvPr/>
        </p:nvGrpSpPr>
        <p:grpSpPr bwMode="auto">
          <a:xfrm>
            <a:off x="609600" y="5486402"/>
            <a:ext cx="8001000" cy="533400"/>
            <a:chOff x="576" y="2771"/>
            <a:chExt cx="5040" cy="336"/>
          </a:xfrm>
        </p:grpSpPr>
        <p:sp>
          <p:nvSpPr>
            <p:cNvPr id="15371" name="Rectangle 21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576" y="2771"/>
              <a:ext cx="504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</a:rPr>
                <a:t>问题</a:t>
              </a:r>
              <a:r>
                <a:rPr lang="en-US" altLang="zh-CN" sz="2400" dirty="0">
                  <a:solidFill>
                    <a:srgbClr val="FF0000"/>
                  </a:solidFill>
                </a:rPr>
                <a:t>: </a:t>
              </a:r>
              <a:r>
                <a:rPr lang="en-US" altLang="zh-CN" sz="2400" dirty="0" err="1">
                  <a:solidFill>
                    <a:srgbClr val="FF0000"/>
                  </a:solidFill>
                </a:rPr>
                <a:t>P</a:t>
              </a:r>
              <a:r>
                <a:rPr lang="en-US" altLang="zh-CN" sz="2400" baseline="-25000" dirty="0" err="1">
                  <a:solidFill>
                    <a:srgbClr val="FF0000"/>
                  </a:solidFill>
                </a:rPr>
                <a:t>0</a:t>
              </a:r>
              <a:r>
                <a:rPr lang="zh-CN" altLang="en-US" sz="2400" dirty="0">
                  <a:solidFill>
                    <a:srgbClr val="FF0000"/>
                  </a:solidFill>
                </a:rPr>
                <a:t>完成后不能接着再次进入，不满足</a:t>
              </a:r>
              <a:r>
                <a:rPr lang="zh-CN" altLang="en-US" sz="2400" dirty="0">
                  <a:solidFill>
                    <a:srgbClr val="FF0000"/>
                  </a:solidFill>
                </a:rPr>
                <a:t>有空让进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pic>
          <p:nvPicPr>
            <p:cNvPr id="15372" name="Picture 22" descr="j0115835"/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289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3978" name="Group 26"/>
          <p:cNvGrpSpPr/>
          <p:nvPr/>
        </p:nvGrpSpPr>
        <p:grpSpPr bwMode="auto">
          <a:xfrm>
            <a:off x="609600" y="1191260"/>
            <a:ext cx="8001000" cy="533400"/>
            <a:chOff x="576" y="2771"/>
            <a:chExt cx="5040" cy="336"/>
          </a:xfrm>
        </p:grpSpPr>
        <p:sp>
          <p:nvSpPr>
            <p:cNvPr id="15369" name="Rectangle 27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576" y="2771"/>
              <a:ext cx="504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大家来找茬</a:t>
              </a:r>
              <a:r>
                <a:rPr lang="en-US" altLang="zh-CN" sz="2400"/>
                <a:t>----</a:t>
              </a:r>
              <a:r>
                <a:rPr lang="zh-CN" altLang="en-US" sz="2400">
                  <a:solidFill>
                    <a:srgbClr val="0070C0"/>
                  </a:solidFill>
                </a:rPr>
                <a:t>算法</a:t>
              </a:r>
              <a:r>
                <a:rPr lang="en-US" altLang="zh-CN" sz="2400">
                  <a:solidFill>
                    <a:srgbClr val="0070C0"/>
                  </a:solidFill>
                </a:rPr>
                <a:t>1</a:t>
              </a:r>
              <a:endParaRPr lang="en-US" altLang="zh-CN" sz="2400">
                <a:solidFill>
                  <a:srgbClr val="0070C0"/>
                </a:solidFill>
              </a:endParaRPr>
            </a:p>
          </p:txBody>
        </p:sp>
        <p:pic>
          <p:nvPicPr>
            <p:cNvPr id="15370" name="Picture 28" descr="j0115835"/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289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3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实现互斥的软件</a:t>
            </a:r>
            <a:r>
              <a:rPr lang="zh-CN" altLang="en-US" dirty="0">
                <a:latin typeface="+mn-ea"/>
                <a:ea typeface="+mn-ea"/>
              </a:rPr>
              <a:t>方案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pSp>
        <p:nvGrpSpPr>
          <p:cNvPr id="256008" name="Group 8"/>
          <p:cNvGrpSpPr/>
          <p:nvPr/>
        </p:nvGrpSpPr>
        <p:grpSpPr bwMode="auto">
          <a:xfrm>
            <a:off x="1806575" y="1935480"/>
            <a:ext cx="6324600" cy="3124200"/>
            <a:chOff x="912" y="2304"/>
            <a:chExt cx="3984" cy="1968"/>
          </a:xfrm>
        </p:grpSpPr>
        <p:grpSp>
          <p:nvGrpSpPr>
            <p:cNvPr id="17422" name="Group 9"/>
            <p:cNvGrpSpPr/>
            <p:nvPr/>
          </p:nvGrpSpPr>
          <p:grpSpPr bwMode="auto">
            <a:xfrm>
              <a:off x="912" y="2304"/>
              <a:ext cx="1824" cy="1968"/>
              <a:chOff x="912" y="2304"/>
              <a:chExt cx="1824" cy="1968"/>
            </a:xfrm>
          </p:grpSpPr>
          <p:sp>
            <p:nvSpPr>
              <p:cNvPr id="17430" name="Rectangle 10"/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912" y="2304"/>
                <a:ext cx="1824" cy="1632"/>
              </a:xfrm>
              <a:prstGeom prst="rect">
                <a:avLst/>
              </a:prstGeom>
              <a:noFill/>
              <a:ln w="9525">
                <a:solidFill>
                  <a:srgbClr val="000066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 b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431" name="Text Box 11"/>
              <p:cNvSpPr txBox="1"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1008" y="2385"/>
                <a:ext cx="1632" cy="587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no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while (flag[1]) ;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  <a:sym typeface="+mn-ea"/>
                  </a:rPr>
                  <a:t>flag[0] = true;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en-US" altLang="zh-CN" sz="2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7432" name="Text Box 12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284" y="3054"/>
                <a:ext cx="105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临界区</a:t>
                </a:r>
                <a:endParaRPr lang="zh-CN" altLang="en-US" sz="2400"/>
              </a:p>
            </p:txBody>
          </p:sp>
          <p:sp>
            <p:nvSpPr>
              <p:cNvPr id="17433" name="Text Box 13"/>
              <p:cNvSpPr txBox="1"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1008" y="3357"/>
                <a:ext cx="1632" cy="29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rgbClr val="0070C0"/>
                    </a:solidFill>
                  </a:rPr>
                  <a:t>flag[0] = false;</a:t>
                </a:r>
                <a:endParaRPr lang="en-US" altLang="zh-CN" sz="2400">
                  <a:solidFill>
                    <a:srgbClr val="0070C0"/>
                  </a:solidFill>
                </a:endParaRPr>
              </a:p>
            </p:txBody>
          </p:sp>
          <p:sp>
            <p:nvSpPr>
              <p:cNvPr id="17435" name="Rectangle 15"/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1170" y="3984"/>
                <a:ext cx="129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进程</a:t>
                </a:r>
                <a:r>
                  <a:rPr lang="en-US" altLang="zh-CN" sz="2400"/>
                  <a:t>P</a:t>
                </a:r>
                <a:r>
                  <a:rPr lang="en-US" altLang="zh-CN" sz="2400" baseline="-25000"/>
                  <a:t>0</a:t>
                </a:r>
                <a:endParaRPr lang="en-US" altLang="zh-CN" sz="2400" baseline="-25000"/>
              </a:p>
            </p:txBody>
          </p:sp>
        </p:grpSp>
        <p:grpSp>
          <p:nvGrpSpPr>
            <p:cNvPr id="17423" name="Group 16"/>
            <p:cNvGrpSpPr/>
            <p:nvPr/>
          </p:nvGrpSpPr>
          <p:grpSpPr bwMode="auto">
            <a:xfrm>
              <a:off x="3072" y="2304"/>
              <a:ext cx="1824" cy="1968"/>
              <a:chOff x="912" y="2304"/>
              <a:chExt cx="1824" cy="1968"/>
            </a:xfrm>
          </p:grpSpPr>
          <p:sp>
            <p:nvSpPr>
              <p:cNvPr id="17424" name="Rectangle 17"/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912" y="2304"/>
                <a:ext cx="1824" cy="1632"/>
              </a:xfrm>
              <a:prstGeom prst="rect">
                <a:avLst/>
              </a:prstGeom>
              <a:noFill/>
              <a:ln w="9525">
                <a:solidFill>
                  <a:srgbClr val="000066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 b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425" name="Text Box 18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008" y="2385"/>
                <a:ext cx="1632" cy="545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while (flag[0]) ;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  <a:sym typeface="+mn-ea"/>
                  </a:rPr>
                  <a:t>flag[1] = true;</a:t>
                </a:r>
                <a:endParaRPr lang="en-US" altLang="zh-CN" sz="2400" dirty="0">
                  <a:solidFill>
                    <a:srgbClr val="0070C0"/>
                  </a:solidFill>
                  <a:sym typeface="+mn-ea"/>
                </a:endParaRPr>
              </a:p>
            </p:txBody>
          </p:sp>
          <p:sp>
            <p:nvSpPr>
              <p:cNvPr id="17426" name="Text Box 19"/>
              <p:cNvSpPr txBox="1"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329" y="3054"/>
                <a:ext cx="105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临界区</a:t>
                </a:r>
                <a:endParaRPr lang="zh-CN" altLang="en-US" sz="2400"/>
              </a:p>
            </p:txBody>
          </p:sp>
          <p:sp>
            <p:nvSpPr>
              <p:cNvPr id="17427" name="Text Box 20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" y="3357"/>
                <a:ext cx="1632" cy="29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rgbClr val="0070C0"/>
                    </a:solidFill>
                  </a:rPr>
                  <a:t>flag[1] = false;</a:t>
                </a:r>
                <a:endParaRPr lang="en-US" altLang="zh-CN" sz="2400">
                  <a:solidFill>
                    <a:srgbClr val="0070C0"/>
                  </a:solidFill>
                </a:endParaRPr>
              </a:p>
            </p:txBody>
          </p:sp>
          <p:sp>
            <p:nvSpPr>
              <p:cNvPr id="17429" name="Rectangle 22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15" y="3984"/>
                <a:ext cx="129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进程</a:t>
                </a:r>
                <a:r>
                  <a:rPr lang="en-US" altLang="zh-CN" sz="2400"/>
                  <a:t>P</a:t>
                </a:r>
                <a:r>
                  <a:rPr lang="en-US" altLang="zh-CN" sz="2400" baseline="-25000"/>
                  <a:t>1</a:t>
                </a:r>
                <a:endParaRPr lang="en-US" altLang="zh-CN" sz="2400" baseline="-25000"/>
              </a:p>
            </p:txBody>
          </p:sp>
        </p:grpSp>
      </p:grpSp>
      <p:grpSp>
        <p:nvGrpSpPr>
          <p:cNvPr id="253978" name="Group 26"/>
          <p:cNvGrpSpPr/>
          <p:nvPr/>
        </p:nvGrpSpPr>
        <p:grpSpPr bwMode="auto">
          <a:xfrm>
            <a:off x="609600" y="1191260"/>
            <a:ext cx="8001000" cy="533400"/>
            <a:chOff x="576" y="2771"/>
            <a:chExt cx="5040" cy="336"/>
          </a:xfrm>
        </p:grpSpPr>
        <p:sp>
          <p:nvSpPr>
            <p:cNvPr id="15369" name="Rectangle 27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576" y="2771"/>
              <a:ext cx="504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70C0"/>
                  </a:solidFill>
                </a:rPr>
                <a:t>算法</a:t>
              </a:r>
              <a:r>
                <a:rPr lang="en-US" altLang="zh-CN" sz="2400">
                  <a:solidFill>
                    <a:srgbClr val="0070C0"/>
                  </a:solidFill>
                </a:rPr>
                <a:t>2</a:t>
              </a:r>
              <a:endParaRPr lang="en-US" altLang="zh-CN" sz="2400">
                <a:solidFill>
                  <a:srgbClr val="0070C0"/>
                </a:solidFill>
              </a:endParaRPr>
            </a:p>
          </p:txBody>
        </p:sp>
        <p:pic>
          <p:nvPicPr>
            <p:cNvPr id="15370" name="Picture 28" descr="j0115835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289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385" name="Text Box 8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2385060" y="4086225"/>
            <a:ext cx="1676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ym typeface="+mn-ea"/>
              </a:rPr>
              <a:t>剩余部分</a:t>
            </a:r>
            <a:endParaRPr lang="zh-CN" altLang="en-US" sz="2400"/>
          </a:p>
        </p:txBody>
      </p:sp>
      <p:sp>
        <p:nvSpPr>
          <p:cNvPr id="3" name="Text Box 8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826125" y="4107815"/>
            <a:ext cx="1676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ym typeface="+mn-ea"/>
              </a:rPr>
              <a:t>剩余部分</a:t>
            </a:r>
            <a:endParaRPr lang="zh-CN" altLang="en-US" sz="2400"/>
          </a:p>
        </p:txBody>
      </p:sp>
      <p:grpSp>
        <p:nvGrpSpPr>
          <p:cNvPr id="253969" name="Group 17"/>
          <p:cNvGrpSpPr/>
          <p:nvPr/>
        </p:nvGrpSpPr>
        <p:grpSpPr bwMode="auto">
          <a:xfrm>
            <a:off x="609600" y="4956175"/>
            <a:ext cx="8001000" cy="533400"/>
            <a:chOff x="576" y="2771"/>
            <a:chExt cx="5040" cy="336"/>
          </a:xfrm>
        </p:grpSpPr>
        <p:sp>
          <p:nvSpPr>
            <p:cNvPr id="15373" name="Rectangle 18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576" y="2771"/>
              <a:ext cx="504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每个进程有自已进入临界区的</a:t>
              </a:r>
              <a:r>
                <a:rPr lang="zh-CN" altLang="en-US" sz="2400"/>
                <a:t>指示灯</a:t>
              </a:r>
              <a:endParaRPr lang="zh-CN" altLang="en-US" sz="2400"/>
            </a:p>
          </p:txBody>
        </p:sp>
        <p:pic>
          <p:nvPicPr>
            <p:cNvPr id="15374" name="Picture 19" descr="j0115835"/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289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3972" name="Group 20"/>
          <p:cNvGrpSpPr/>
          <p:nvPr/>
        </p:nvGrpSpPr>
        <p:grpSpPr bwMode="auto">
          <a:xfrm>
            <a:off x="609600" y="5486402"/>
            <a:ext cx="8001000" cy="533400"/>
            <a:chOff x="576" y="2771"/>
            <a:chExt cx="5040" cy="336"/>
          </a:xfrm>
        </p:grpSpPr>
        <p:sp>
          <p:nvSpPr>
            <p:cNvPr id="15371" name="Rectangle 21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576" y="2771"/>
              <a:ext cx="504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</a:rPr>
                <a:t>问题</a:t>
              </a:r>
              <a:r>
                <a:rPr lang="en-US" altLang="zh-CN" sz="2400" dirty="0">
                  <a:solidFill>
                    <a:srgbClr val="FF0000"/>
                  </a:solidFill>
                </a:rPr>
                <a:t>: </a:t>
              </a:r>
              <a:r>
                <a:rPr lang="zh-CN" altLang="en-US" sz="2400" dirty="0" err="1">
                  <a:solidFill>
                    <a:srgbClr val="FF0000"/>
                  </a:solidFill>
                </a:rPr>
                <a:t>没有保证互斥</a:t>
              </a:r>
              <a:r>
                <a:rPr lang="zh-CN" altLang="en-US" sz="2400" dirty="0" err="1">
                  <a:solidFill>
                    <a:srgbClr val="FF0000"/>
                  </a:solidFill>
                </a:rPr>
                <a:t>访问</a:t>
              </a:r>
              <a:endParaRPr lang="zh-CN" altLang="en-US" sz="2400" dirty="0" err="1">
                <a:solidFill>
                  <a:srgbClr val="FF0000"/>
                </a:solidFill>
              </a:endParaRPr>
            </a:p>
          </p:txBody>
        </p:sp>
        <p:pic>
          <p:nvPicPr>
            <p:cNvPr id="15372" name="Picture 22" descr="j0115835"/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289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3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实现互斥的软件</a:t>
            </a:r>
            <a:r>
              <a:rPr lang="zh-CN" altLang="en-US" dirty="0">
                <a:latin typeface="+mn-ea"/>
                <a:ea typeface="+mn-ea"/>
              </a:rPr>
              <a:t>方案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pSp>
        <p:nvGrpSpPr>
          <p:cNvPr id="256008" name="Group 8"/>
          <p:cNvGrpSpPr/>
          <p:nvPr/>
        </p:nvGrpSpPr>
        <p:grpSpPr bwMode="auto">
          <a:xfrm>
            <a:off x="1806575" y="1935480"/>
            <a:ext cx="6324600" cy="3124200"/>
            <a:chOff x="912" y="2304"/>
            <a:chExt cx="3984" cy="1968"/>
          </a:xfrm>
        </p:grpSpPr>
        <p:grpSp>
          <p:nvGrpSpPr>
            <p:cNvPr id="17422" name="Group 9"/>
            <p:cNvGrpSpPr/>
            <p:nvPr/>
          </p:nvGrpSpPr>
          <p:grpSpPr bwMode="auto">
            <a:xfrm>
              <a:off x="912" y="2304"/>
              <a:ext cx="1824" cy="1968"/>
              <a:chOff x="912" y="2304"/>
              <a:chExt cx="1824" cy="1968"/>
            </a:xfrm>
          </p:grpSpPr>
          <p:sp>
            <p:nvSpPr>
              <p:cNvPr id="17430" name="Rectangle 10"/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912" y="2304"/>
                <a:ext cx="1824" cy="1632"/>
              </a:xfrm>
              <a:prstGeom prst="rect">
                <a:avLst/>
              </a:prstGeom>
              <a:noFill/>
              <a:ln w="9525">
                <a:solidFill>
                  <a:srgbClr val="000066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 b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431" name="Text Box 11"/>
              <p:cNvSpPr txBox="1"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1008" y="2385"/>
                <a:ext cx="1632" cy="547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flag[0] = true;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while (flag[1]) ;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7432" name="Text Box 12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239" y="3009"/>
                <a:ext cx="105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临界区</a:t>
                </a:r>
                <a:endParaRPr lang="zh-CN" altLang="en-US" sz="2400"/>
              </a:p>
            </p:txBody>
          </p:sp>
          <p:sp>
            <p:nvSpPr>
              <p:cNvPr id="17433" name="Text Box 13"/>
              <p:cNvSpPr txBox="1"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1008" y="3357"/>
                <a:ext cx="1632" cy="29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rgbClr val="0070C0"/>
                    </a:solidFill>
                  </a:rPr>
                  <a:t>flag[0] = false;</a:t>
                </a:r>
                <a:endParaRPr lang="en-US" altLang="zh-CN" sz="2400">
                  <a:solidFill>
                    <a:srgbClr val="0070C0"/>
                  </a:solidFill>
                </a:endParaRPr>
              </a:p>
            </p:txBody>
          </p:sp>
          <p:sp>
            <p:nvSpPr>
              <p:cNvPr id="17435" name="Rectangle 15"/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1170" y="3984"/>
                <a:ext cx="129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进程</a:t>
                </a:r>
                <a:r>
                  <a:rPr lang="en-US" altLang="zh-CN" sz="2400"/>
                  <a:t>P</a:t>
                </a:r>
                <a:r>
                  <a:rPr lang="en-US" altLang="zh-CN" sz="2400" baseline="-25000"/>
                  <a:t>0</a:t>
                </a:r>
                <a:endParaRPr lang="en-US" altLang="zh-CN" sz="2400" baseline="-25000"/>
              </a:p>
            </p:txBody>
          </p:sp>
        </p:grpSp>
        <p:grpSp>
          <p:nvGrpSpPr>
            <p:cNvPr id="17423" name="Group 16"/>
            <p:cNvGrpSpPr/>
            <p:nvPr/>
          </p:nvGrpSpPr>
          <p:grpSpPr bwMode="auto">
            <a:xfrm>
              <a:off x="3072" y="2304"/>
              <a:ext cx="1824" cy="1968"/>
              <a:chOff x="912" y="2304"/>
              <a:chExt cx="1824" cy="1968"/>
            </a:xfrm>
          </p:grpSpPr>
          <p:sp>
            <p:nvSpPr>
              <p:cNvPr id="17424" name="Rectangle 17"/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912" y="2304"/>
                <a:ext cx="1824" cy="1632"/>
              </a:xfrm>
              <a:prstGeom prst="rect">
                <a:avLst/>
              </a:prstGeom>
              <a:noFill/>
              <a:ln w="9525">
                <a:solidFill>
                  <a:srgbClr val="000066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 b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425" name="Text Box 18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008" y="2385"/>
                <a:ext cx="1632" cy="547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flag[1] = true;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while (flag[0]) ;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7426" name="Text Box 19"/>
              <p:cNvSpPr txBox="1"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239" y="3009"/>
                <a:ext cx="105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临界区</a:t>
                </a:r>
                <a:endParaRPr lang="zh-CN" altLang="en-US" sz="2400"/>
              </a:p>
            </p:txBody>
          </p:sp>
          <p:sp>
            <p:nvSpPr>
              <p:cNvPr id="17427" name="Text Box 20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" y="3357"/>
                <a:ext cx="1632" cy="29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rgbClr val="0070C0"/>
                    </a:solidFill>
                  </a:rPr>
                  <a:t>flag[1] = false;</a:t>
                </a:r>
                <a:endParaRPr lang="en-US" altLang="zh-CN" sz="2400">
                  <a:solidFill>
                    <a:srgbClr val="0070C0"/>
                  </a:solidFill>
                </a:endParaRPr>
              </a:p>
            </p:txBody>
          </p:sp>
          <p:sp>
            <p:nvSpPr>
              <p:cNvPr id="17429" name="Rectangle 22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70" y="3984"/>
                <a:ext cx="129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进程</a:t>
                </a:r>
                <a:r>
                  <a:rPr lang="en-US" altLang="zh-CN" sz="2400"/>
                  <a:t>P</a:t>
                </a:r>
                <a:r>
                  <a:rPr lang="en-US" altLang="zh-CN" sz="2400" baseline="-25000"/>
                  <a:t>1</a:t>
                </a:r>
                <a:endParaRPr lang="en-US" altLang="zh-CN" sz="2400" baseline="-25000"/>
              </a:p>
            </p:txBody>
          </p:sp>
        </p:grpSp>
      </p:grpSp>
      <p:sp>
        <p:nvSpPr>
          <p:cNvPr id="15385" name="Text Box 8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385060" y="4086225"/>
            <a:ext cx="1676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/>
              <a:t>非临界区</a:t>
            </a:r>
            <a:endParaRPr lang="zh-CN" altLang="en-US" sz="2400"/>
          </a:p>
        </p:txBody>
      </p:sp>
      <p:sp>
        <p:nvSpPr>
          <p:cNvPr id="3" name="Text Box 8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826125" y="4107815"/>
            <a:ext cx="1676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/>
              <a:t>非临界区</a:t>
            </a:r>
            <a:endParaRPr lang="zh-CN" altLang="en-US" sz="2400"/>
          </a:p>
        </p:txBody>
      </p:sp>
      <p:grpSp>
        <p:nvGrpSpPr>
          <p:cNvPr id="253978" name="Group 26"/>
          <p:cNvGrpSpPr/>
          <p:nvPr/>
        </p:nvGrpSpPr>
        <p:grpSpPr bwMode="auto">
          <a:xfrm>
            <a:off x="609600" y="1191260"/>
            <a:ext cx="8001000" cy="533400"/>
            <a:chOff x="576" y="2771"/>
            <a:chExt cx="5040" cy="336"/>
          </a:xfrm>
        </p:grpSpPr>
        <p:sp>
          <p:nvSpPr>
            <p:cNvPr id="15369" name="Rectangle 27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576" y="2771"/>
              <a:ext cx="504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70C0"/>
                  </a:solidFill>
                </a:rPr>
                <a:t>算法</a:t>
              </a:r>
              <a:r>
                <a:rPr lang="en-US" altLang="zh-CN" sz="2400">
                  <a:solidFill>
                    <a:srgbClr val="0070C0"/>
                  </a:solidFill>
                </a:rPr>
                <a:t>3</a:t>
              </a:r>
              <a:endParaRPr lang="en-US" altLang="zh-CN" sz="2400">
                <a:solidFill>
                  <a:srgbClr val="0070C0"/>
                </a:solidFill>
              </a:endParaRPr>
            </a:p>
          </p:txBody>
        </p:sp>
        <p:pic>
          <p:nvPicPr>
            <p:cNvPr id="15370" name="Picture 28" descr="j0115835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289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3969" name="Group 17"/>
          <p:cNvGrpSpPr/>
          <p:nvPr/>
        </p:nvGrpSpPr>
        <p:grpSpPr bwMode="auto">
          <a:xfrm>
            <a:off x="609600" y="5099685"/>
            <a:ext cx="8001000" cy="533400"/>
            <a:chOff x="576" y="2771"/>
            <a:chExt cx="5040" cy="336"/>
          </a:xfrm>
        </p:grpSpPr>
        <p:sp>
          <p:nvSpPr>
            <p:cNvPr id="15373" name="Rectangle 18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576" y="2771"/>
              <a:ext cx="504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先阻挡后来</a:t>
              </a:r>
              <a:r>
                <a:rPr lang="zh-CN" altLang="en-US" sz="2400"/>
                <a:t>的其它进程，保证了互斥</a:t>
              </a:r>
              <a:r>
                <a:rPr lang="zh-CN" altLang="en-US" sz="2400"/>
                <a:t>进入</a:t>
              </a:r>
              <a:endParaRPr lang="zh-CN" altLang="en-US" sz="2400"/>
            </a:p>
          </p:txBody>
        </p:sp>
        <p:pic>
          <p:nvPicPr>
            <p:cNvPr id="15374" name="Picture 19" descr="j0115835"/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289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3972" name="Group 20"/>
          <p:cNvGrpSpPr/>
          <p:nvPr/>
        </p:nvGrpSpPr>
        <p:grpSpPr bwMode="auto">
          <a:xfrm>
            <a:off x="609600" y="5629912"/>
            <a:ext cx="8001000" cy="533400"/>
            <a:chOff x="576" y="2771"/>
            <a:chExt cx="5040" cy="336"/>
          </a:xfrm>
        </p:grpSpPr>
        <p:sp>
          <p:nvSpPr>
            <p:cNvPr id="15371" name="Rectangle 21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576" y="2771"/>
              <a:ext cx="504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</a:rPr>
                <a:t>问题</a:t>
              </a:r>
              <a:r>
                <a:rPr lang="en-US" altLang="zh-CN" sz="2400" dirty="0">
                  <a:solidFill>
                    <a:srgbClr val="FF0000"/>
                  </a:solidFill>
                </a:rPr>
                <a:t>: </a:t>
              </a:r>
              <a:r>
                <a:rPr lang="zh-CN" altLang="en-US" sz="2400" dirty="0" err="1">
                  <a:solidFill>
                    <a:srgbClr val="FF0000"/>
                  </a:solidFill>
                </a:rPr>
                <a:t>可能引发死锁，不满足有限</a:t>
              </a:r>
              <a:r>
                <a:rPr lang="zh-CN" altLang="en-US" sz="2400" dirty="0" err="1">
                  <a:solidFill>
                    <a:srgbClr val="FF0000"/>
                  </a:solidFill>
                </a:rPr>
                <a:t>等待</a:t>
              </a:r>
              <a:endParaRPr lang="zh-CN" altLang="en-US" sz="2400" dirty="0" err="1">
                <a:solidFill>
                  <a:srgbClr val="FF0000"/>
                </a:solidFill>
              </a:endParaRPr>
            </a:p>
          </p:txBody>
        </p:sp>
        <p:pic>
          <p:nvPicPr>
            <p:cNvPr id="15372" name="Picture 22" descr="j0115835"/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289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3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实现互斥的软件</a:t>
            </a:r>
            <a:r>
              <a:rPr lang="zh-CN" altLang="en-US" dirty="0">
                <a:latin typeface="+mn-ea"/>
                <a:ea typeface="+mn-ea"/>
              </a:rPr>
              <a:t>方案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pSp>
        <p:nvGrpSpPr>
          <p:cNvPr id="256008" name="Group 8"/>
          <p:cNvGrpSpPr/>
          <p:nvPr/>
        </p:nvGrpSpPr>
        <p:grpSpPr bwMode="auto">
          <a:xfrm>
            <a:off x="1806575" y="1935480"/>
            <a:ext cx="6324600" cy="4470400"/>
            <a:chOff x="912" y="2304"/>
            <a:chExt cx="3984" cy="2816"/>
          </a:xfrm>
        </p:grpSpPr>
        <p:grpSp>
          <p:nvGrpSpPr>
            <p:cNvPr id="17422" name="Group 9"/>
            <p:cNvGrpSpPr/>
            <p:nvPr/>
          </p:nvGrpSpPr>
          <p:grpSpPr bwMode="auto">
            <a:xfrm>
              <a:off x="912" y="2304"/>
              <a:ext cx="1824" cy="2816"/>
              <a:chOff x="912" y="2304"/>
              <a:chExt cx="1824" cy="2816"/>
            </a:xfrm>
          </p:grpSpPr>
          <p:sp>
            <p:nvSpPr>
              <p:cNvPr id="17430" name="Rectangle 10"/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912" y="2304"/>
                <a:ext cx="1824" cy="2487"/>
              </a:xfrm>
              <a:prstGeom prst="rect">
                <a:avLst/>
              </a:prstGeom>
              <a:noFill/>
              <a:ln w="9525">
                <a:solidFill>
                  <a:srgbClr val="000066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 b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431" name="Text Box 11"/>
              <p:cNvSpPr txBox="1"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1008" y="2385"/>
                <a:ext cx="1632" cy="145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flag[0] = true;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while (flag[1]){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lvl="1"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flag[0]=false;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lvl="1"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 dirty="0">
                    <a:solidFill>
                      <a:srgbClr val="0070C0"/>
                    </a:solidFill>
                  </a:rPr>
                  <a:t>延迟</a:t>
                </a:r>
                <a:endParaRPr lang="zh-CN" altLang="en-US" sz="2400" dirty="0">
                  <a:solidFill>
                    <a:srgbClr val="0070C0"/>
                  </a:solidFill>
                </a:endParaRPr>
              </a:p>
              <a:p>
                <a:pPr lvl="1"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flag[0]=true; }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7432" name="Text Box 12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248" y="3880"/>
                <a:ext cx="105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临界区</a:t>
                </a:r>
                <a:endParaRPr lang="zh-CN" altLang="en-US" sz="2400"/>
              </a:p>
            </p:txBody>
          </p:sp>
          <p:sp>
            <p:nvSpPr>
              <p:cNvPr id="17433" name="Text Box 13"/>
              <p:cNvSpPr txBox="1"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1008" y="4167"/>
                <a:ext cx="1632" cy="29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rgbClr val="0070C0"/>
                    </a:solidFill>
                  </a:rPr>
                  <a:t>flag[0] = false;</a:t>
                </a:r>
                <a:endParaRPr lang="en-US" altLang="zh-CN" sz="2400">
                  <a:solidFill>
                    <a:srgbClr val="0070C0"/>
                  </a:solidFill>
                </a:endParaRPr>
              </a:p>
            </p:txBody>
          </p:sp>
          <p:sp>
            <p:nvSpPr>
              <p:cNvPr id="17435" name="Rectangle 15"/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1128" y="4832"/>
                <a:ext cx="129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进程</a:t>
                </a:r>
                <a:r>
                  <a:rPr lang="en-US" altLang="zh-CN" sz="2400"/>
                  <a:t>P</a:t>
                </a:r>
                <a:r>
                  <a:rPr lang="en-US" altLang="zh-CN" sz="2400" baseline="-25000"/>
                  <a:t>0</a:t>
                </a:r>
                <a:endParaRPr lang="en-US" altLang="zh-CN" sz="2400" baseline="-25000"/>
              </a:p>
            </p:txBody>
          </p:sp>
        </p:grpSp>
        <p:grpSp>
          <p:nvGrpSpPr>
            <p:cNvPr id="17423" name="Group 16"/>
            <p:cNvGrpSpPr/>
            <p:nvPr/>
          </p:nvGrpSpPr>
          <p:grpSpPr bwMode="auto">
            <a:xfrm>
              <a:off x="3072" y="2304"/>
              <a:ext cx="1824" cy="2792"/>
              <a:chOff x="912" y="2304"/>
              <a:chExt cx="1824" cy="2792"/>
            </a:xfrm>
          </p:grpSpPr>
          <p:sp>
            <p:nvSpPr>
              <p:cNvPr id="17424" name="Rectangle 17"/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912" y="2304"/>
                <a:ext cx="1824" cy="2474"/>
              </a:xfrm>
              <a:prstGeom prst="rect">
                <a:avLst/>
              </a:prstGeom>
              <a:noFill/>
              <a:ln w="9525">
                <a:solidFill>
                  <a:srgbClr val="000066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 b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425" name="Text Box 18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008" y="2385"/>
                <a:ext cx="1632" cy="1452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flag[1] = true;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</a:rPr>
                  <a:t>while (flag[0]) </a:t>
                </a:r>
                <a:r>
                  <a:rPr lang="en-US" altLang="zh-CN" sz="2400" dirty="0">
                    <a:solidFill>
                      <a:srgbClr val="0070C0"/>
                    </a:solidFill>
                    <a:sym typeface="+mn-ea"/>
                  </a:rPr>
                  <a:t>{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lvl="1"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  <a:sym typeface="+mn-ea"/>
                  </a:rPr>
                  <a:t>flag[1]=false;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lvl="1"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 dirty="0">
                    <a:solidFill>
                      <a:srgbClr val="0070C0"/>
                    </a:solidFill>
                    <a:sym typeface="+mn-ea"/>
                  </a:rPr>
                  <a:t>延迟</a:t>
                </a:r>
                <a:endParaRPr lang="zh-CN" altLang="en-US" sz="2400" dirty="0">
                  <a:solidFill>
                    <a:srgbClr val="0070C0"/>
                  </a:solidFill>
                </a:endParaRPr>
              </a:p>
              <a:p>
                <a:pPr lvl="1" eaLnBrk="1" hangingPunct="1">
                  <a:lnSpc>
                    <a:spcPct val="8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  <a:sym typeface="+mn-ea"/>
                  </a:rPr>
                  <a:t>flag[1]=true; }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7426" name="Text Box 19"/>
              <p:cNvSpPr txBox="1"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219" y="3835"/>
                <a:ext cx="105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临界区</a:t>
                </a:r>
                <a:endParaRPr lang="zh-CN" altLang="en-US" sz="2400"/>
              </a:p>
            </p:txBody>
          </p:sp>
          <p:sp>
            <p:nvSpPr>
              <p:cNvPr id="17427" name="Text Box 20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8" y="4167"/>
                <a:ext cx="1632" cy="29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rgbClr val="0070C0"/>
                    </a:solidFill>
                  </a:rPr>
                  <a:t>flag[1] = false;</a:t>
                </a:r>
                <a:endParaRPr lang="en-US" altLang="zh-CN" sz="2400">
                  <a:solidFill>
                    <a:srgbClr val="0070C0"/>
                  </a:solidFill>
                </a:endParaRPr>
              </a:p>
            </p:txBody>
          </p:sp>
          <p:sp>
            <p:nvSpPr>
              <p:cNvPr id="17429" name="Rectangle 22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129" y="4808"/>
                <a:ext cx="129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进程</a:t>
                </a:r>
                <a:r>
                  <a:rPr lang="en-US" altLang="zh-CN" sz="2400"/>
                  <a:t>P</a:t>
                </a:r>
                <a:r>
                  <a:rPr lang="en-US" altLang="zh-CN" sz="2400" baseline="-25000"/>
                  <a:t>1</a:t>
                </a:r>
                <a:endParaRPr lang="en-US" altLang="zh-CN" sz="2400" baseline="-25000"/>
              </a:p>
            </p:txBody>
          </p:sp>
        </p:grpSp>
      </p:grpSp>
      <p:sp>
        <p:nvSpPr>
          <p:cNvPr id="15385" name="Text Box 8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416175" y="5372735"/>
            <a:ext cx="1676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/>
              <a:t>剩余</a:t>
            </a:r>
            <a:r>
              <a:rPr lang="zh-CN" altLang="en-US" sz="2400"/>
              <a:t>部分</a:t>
            </a:r>
            <a:endParaRPr lang="zh-CN" altLang="en-US" sz="2400"/>
          </a:p>
        </p:txBody>
      </p:sp>
      <p:sp>
        <p:nvSpPr>
          <p:cNvPr id="3" name="Text Box 8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754370" y="5327650"/>
            <a:ext cx="1676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ym typeface="+mn-ea"/>
              </a:rPr>
              <a:t>剩余部分</a:t>
            </a:r>
            <a:endParaRPr lang="zh-CN" altLang="en-US" sz="2400"/>
          </a:p>
        </p:txBody>
      </p:sp>
      <p:grpSp>
        <p:nvGrpSpPr>
          <p:cNvPr id="253978" name="Group 26"/>
          <p:cNvGrpSpPr/>
          <p:nvPr/>
        </p:nvGrpSpPr>
        <p:grpSpPr bwMode="auto">
          <a:xfrm>
            <a:off x="609600" y="1191260"/>
            <a:ext cx="8001000" cy="533400"/>
            <a:chOff x="576" y="2771"/>
            <a:chExt cx="5040" cy="336"/>
          </a:xfrm>
        </p:grpSpPr>
        <p:sp>
          <p:nvSpPr>
            <p:cNvPr id="15369" name="Rectangle 27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576" y="2771"/>
              <a:ext cx="504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70C0"/>
                  </a:solidFill>
                </a:rPr>
                <a:t>算法</a:t>
              </a:r>
              <a:r>
                <a:rPr lang="en-US" altLang="zh-CN" sz="2400">
                  <a:solidFill>
                    <a:srgbClr val="0070C0"/>
                  </a:solidFill>
                </a:rPr>
                <a:t>4</a:t>
              </a:r>
              <a:endParaRPr lang="en-US" altLang="zh-CN" sz="2400">
                <a:solidFill>
                  <a:srgbClr val="0070C0"/>
                </a:solidFill>
              </a:endParaRPr>
            </a:p>
          </p:txBody>
        </p:sp>
        <p:pic>
          <p:nvPicPr>
            <p:cNvPr id="15370" name="Picture 28" descr="j0115835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289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27"/>
          <p:cNvSpPr>
            <a:spLocks noChangeArrowheads="1"/>
          </p:cNvSpPr>
          <p:nvPr/>
        </p:nvSpPr>
        <p:spPr bwMode="auto">
          <a:xfrm>
            <a:off x="0" y="2852420"/>
            <a:ext cx="1574800" cy="977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C00000"/>
                </a:solidFill>
              </a:rPr>
              <a:t>可能引发活锁</a:t>
            </a:r>
            <a:endParaRPr lang="zh-CN" altLang="en-US" sz="240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实现互斥的软件</a:t>
            </a:r>
            <a:r>
              <a:rPr lang="zh-CN" altLang="en-US" dirty="0">
                <a:latin typeface="+mn-ea"/>
                <a:ea typeface="+mn-ea"/>
              </a:rPr>
              <a:t>方案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2295" name="Rectangle 3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4155" y="1286510"/>
            <a:ext cx="8458200" cy="135509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术语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4: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死锁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(DeadLock)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sz="2400" dirty="0"/>
            </a:br>
            <a:r>
              <a:rPr lang="en-US" altLang="zh-CN" sz="2400" dirty="0"/>
              <a:t>   </a:t>
            </a:r>
            <a:r>
              <a:rPr lang="zh-CN" altLang="en-US" sz="2400" dirty="0"/>
              <a:t>两个或两个以上的进程因每个进程都在等待其它进程做完某些事情，而不能继续执行的情形</a:t>
            </a:r>
            <a:r>
              <a:rPr lang="zh-CN" altLang="en-US" sz="2000" dirty="0"/>
              <a:t>。</a:t>
            </a:r>
            <a:endParaRPr lang="zh-CN" altLang="en-US" sz="2000" dirty="0"/>
          </a:p>
        </p:txBody>
      </p:sp>
      <p:sp>
        <p:nvSpPr>
          <p:cNvPr id="3" name="Rectangle 3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07645" y="2776855"/>
            <a:ext cx="8458200" cy="135509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术语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活锁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(LiveLock)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sz="2400" dirty="0"/>
            </a:br>
            <a:r>
              <a:rPr lang="en-US" altLang="zh-CN" sz="2400" dirty="0"/>
              <a:t>   </a:t>
            </a:r>
            <a:r>
              <a:rPr lang="zh-CN" altLang="en-US" sz="2400" dirty="0"/>
              <a:t>两个或两个以上的进程为响应其它进程中的变化，而持续改变自己的状态，但不做有用的工作的</a:t>
            </a:r>
            <a:r>
              <a:rPr lang="zh-CN" altLang="en-US" sz="2400" dirty="0"/>
              <a:t>情形。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实现互斥的软件</a:t>
            </a:r>
            <a:r>
              <a:rPr lang="zh-CN" altLang="en-US" dirty="0">
                <a:latin typeface="+mn-ea"/>
                <a:ea typeface="+mn-ea"/>
              </a:rPr>
              <a:t>方案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pSp>
        <p:nvGrpSpPr>
          <p:cNvPr id="253978" name="Group 26"/>
          <p:cNvGrpSpPr/>
          <p:nvPr/>
        </p:nvGrpSpPr>
        <p:grpSpPr bwMode="auto">
          <a:xfrm>
            <a:off x="609600" y="1191260"/>
            <a:ext cx="8001000" cy="533400"/>
            <a:chOff x="576" y="2771"/>
            <a:chExt cx="5040" cy="336"/>
          </a:xfrm>
        </p:grpSpPr>
        <p:sp>
          <p:nvSpPr>
            <p:cNvPr id="15369" name="Rectangle 27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576" y="2771"/>
              <a:ext cx="504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70C0"/>
                  </a:solidFill>
                </a:rPr>
                <a:t>Dekker</a:t>
              </a:r>
              <a:r>
                <a:rPr lang="zh-CN" altLang="en-US" sz="2400">
                  <a:solidFill>
                    <a:srgbClr val="0070C0"/>
                  </a:solidFill>
                </a:rPr>
                <a:t>算法</a:t>
              </a:r>
              <a:endParaRPr lang="en-US" altLang="zh-CN" sz="2400">
                <a:solidFill>
                  <a:srgbClr val="0070C0"/>
                </a:solidFill>
              </a:endParaRPr>
            </a:p>
          </p:txBody>
        </p:sp>
        <p:pic>
          <p:nvPicPr>
            <p:cNvPr id="15370" name="Picture 28" descr="j0115835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289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组合 7"/>
          <p:cNvGrpSpPr/>
          <p:nvPr/>
        </p:nvGrpSpPr>
        <p:grpSpPr>
          <a:xfrm>
            <a:off x="466090" y="1728470"/>
            <a:ext cx="8007985" cy="5036185"/>
            <a:chOff x="734" y="2722"/>
            <a:chExt cx="12611" cy="7931"/>
          </a:xfrm>
        </p:grpSpPr>
        <p:grpSp>
          <p:nvGrpSpPr>
            <p:cNvPr id="259076" name="Group 4"/>
            <p:cNvGrpSpPr/>
            <p:nvPr/>
          </p:nvGrpSpPr>
          <p:grpSpPr bwMode="auto">
            <a:xfrm>
              <a:off x="734" y="2748"/>
              <a:ext cx="11255" cy="7905"/>
              <a:chOff x="84" y="1248"/>
              <a:chExt cx="4502" cy="3162"/>
            </a:xfrm>
          </p:grpSpPr>
          <p:sp>
            <p:nvSpPr>
              <p:cNvPr id="19462" name="Rectangle 5"/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84" y="1248"/>
                <a:ext cx="2403" cy="2893"/>
              </a:xfrm>
              <a:prstGeom prst="rect">
                <a:avLst/>
              </a:prstGeom>
              <a:noFill/>
              <a:ln w="9525">
                <a:solidFill>
                  <a:srgbClr val="000066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 b="0">
                    <a:solidFill>
                      <a:srgbClr val="FF0000"/>
                    </a:solidFill>
                  </a:rPr>
                  <a:t> </a:t>
                </a:r>
                <a:endParaRPr lang="en-US" altLang="zh-CN" sz="2400" b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463" name="Text Box 6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156" y="1329"/>
                <a:ext cx="2216" cy="1746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no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latinLnBrk="0" hangingPunct="1">
                  <a:lnSpc>
                    <a:spcPts val="2800"/>
                  </a:lnSpc>
                  <a:spcBef>
                    <a:spcPts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rgbClr val="0070C0"/>
                    </a:solidFill>
                  </a:rPr>
                  <a:t>flag[0] = true;</a:t>
                </a:r>
                <a:endParaRPr lang="en-US" altLang="zh-CN" sz="2400">
                  <a:solidFill>
                    <a:srgbClr val="0070C0"/>
                  </a:solidFill>
                </a:endParaRPr>
              </a:p>
              <a:p>
                <a:pPr eaLnBrk="1" latinLnBrk="0" hangingPunct="1">
                  <a:lnSpc>
                    <a:spcPts val="2800"/>
                  </a:lnSpc>
                  <a:spcBef>
                    <a:spcPts val="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  <a:sym typeface="+mn-ea"/>
                  </a:rPr>
                  <a:t>while (flag[1]){</a:t>
                </a:r>
                <a:endParaRPr lang="en-US" altLang="zh-CN" sz="2400" dirty="0">
                  <a:solidFill>
                    <a:srgbClr val="0070C0"/>
                  </a:solidFill>
                  <a:sym typeface="+mn-ea"/>
                </a:endParaRPr>
              </a:p>
              <a:p>
                <a:pPr indent="457200" eaLnBrk="1" latinLnBrk="0" hangingPunct="1">
                  <a:lnSpc>
                    <a:spcPts val="2800"/>
                  </a:lnSpc>
                  <a:spcBef>
                    <a:spcPts val="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  <a:sym typeface="+mn-ea"/>
                  </a:rPr>
                  <a:t>if(turn==1) {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lvl="1" eaLnBrk="1" latinLnBrk="0" hangingPunct="1">
                  <a:lnSpc>
                    <a:spcPts val="2800"/>
                  </a:lnSpc>
                  <a:spcBef>
                    <a:spcPts val="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  <a:sym typeface="+mn-ea"/>
                  </a:rPr>
                  <a:t>    flag[0]=false;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lvl="1" eaLnBrk="1" latinLnBrk="0" hangingPunct="1">
                  <a:lnSpc>
                    <a:spcPts val="2800"/>
                  </a:lnSpc>
                  <a:spcBef>
                    <a:spcPts val="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  <a:sym typeface="+mn-ea"/>
                  </a:rPr>
                  <a:t>    while(turn==1);</a:t>
                </a:r>
                <a:endParaRPr lang="zh-CN" altLang="en-US" sz="2400" dirty="0">
                  <a:solidFill>
                    <a:srgbClr val="0070C0"/>
                  </a:solidFill>
                </a:endParaRPr>
              </a:p>
              <a:p>
                <a:pPr lvl="1" eaLnBrk="1" latinLnBrk="0" hangingPunct="1">
                  <a:lnSpc>
                    <a:spcPts val="2800"/>
                  </a:lnSpc>
                  <a:spcBef>
                    <a:spcPts val="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  <a:sym typeface="+mn-ea"/>
                  </a:rPr>
                  <a:t>   flag[0]=true;  </a:t>
                </a:r>
                <a:endParaRPr lang="en-US" altLang="zh-CN" sz="2400" dirty="0">
                  <a:solidFill>
                    <a:srgbClr val="0070C0"/>
                  </a:solidFill>
                  <a:sym typeface="+mn-ea"/>
                </a:endParaRPr>
              </a:p>
              <a:p>
                <a:pPr lvl="1" eaLnBrk="1" latinLnBrk="0" hangingPunct="1">
                  <a:lnSpc>
                    <a:spcPts val="2200"/>
                  </a:lnSpc>
                  <a:spcBef>
                    <a:spcPts val="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  <a:sym typeface="+mn-ea"/>
                  </a:rPr>
                  <a:t>} </a:t>
                </a:r>
                <a:endParaRPr lang="en-US" altLang="zh-CN" sz="2400" dirty="0">
                  <a:solidFill>
                    <a:srgbClr val="0070C0"/>
                  </a:solidFill>
                  <a:sym typeface="+mn-ea"/>
                </a:endParaRPr>
              </a:p>
              <a:p>
                <a:pPr marL="0" lvl="1" eaLnBrk="1" latinLnBrk="0" hangingPunct="1">
                  <a:lnSpc>
                    <a:spcPts val="2200"/>
                  </a:lnSpc>
                  <a:spcBef>
                    <a:spcPts val="0"/>
                  </a:spcBef>
                  <a:buClrTx/>
                  <a:buSzTx/>
                  <a:buFontTx/>
                  <a:buNone/>
                </a:pPr>
                <a:r>
                  <a:rPr lang="en-US" altLang="zh-CN" sz="2400" dirty="0">
                    <a:solidFill>
                      <a:srgbClr val="0070C0"/>
                    </a:solidFill>
                    <a:sym typeface="+mn-ea"/>
                  </a:rPr>
                  <a:t>}</a:t>
                </a:r>
                <a:endParaRPr lang="en-US" altLang="zh-CN" sz="2400">
                  <a:solidFill>
                    <a:srgbClr val="FF0000"/>
                  </a:solidFill>
                </a:endParaRP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en-US" altLang="zh-CN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19464" name="Text Box 7"/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674" y="3105"/>
                <a:ext cx="102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临界区</a:t>
                </a:r>
                <a:endParaRPr lang="zh-CN" altLang="en-US" sz="2400"/>
              </a:p>
            </p:txBody>
          </p:sp>
          <p:sp>
            <p:nvSpPr>
              <p:cNvPr id="19465" name="Text Box 8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34" y="3353"/>
                <a:ext cx="2210" cy="487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no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indent="0" eaLnBrk="1" latinLnBrk="0" hangingPunct="1">
                  <a:lnSpc>
                    <a:spcPts val="2500"/>
                  </a:lnSpc>
                  <a:spcBef>
                    <a:spcPts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rgbClr val="0070C0"/>
                    </a:solidFill>
                  </a:rPr>
                  <a:t>turn=1;</a:t>
                </a:r>
                <a:endParaRPr lang="en-US" altLang="zh-CN" sz="2400">
                  <a:solidFill>
                    <a:srgbClr val="0070C0"/>
                  </a:solidFill>
                </a:endParaRPr>
              </a:p>
              <a:p>
                <a:pPr marL="0" indent="0" eaLnBrk="1" latinLnBrk="0" hangingPunct="1">
                  <a:lnSpc>
                    <a:spcPts val="2500"/>
                  </a:lnSpc>
                  <a:spcBef>
                    <a:spcPts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solidFill>
                      <a:srgbClr val="0070C0"/>
                    </a:solidFill>
                  </a:rPr>
                  <a:t>flag[0] = false;</a:t>
                </a:r>
                <a:endParaRPr lang="en-US" altLang="zh-CN" sz="2400">
                  <a:solidFill>
                    <a:srgbClr val="0070C0"/>
                  </a:solidFill>
                </a:endParaRPr>
              </a:p>
            </p:txBody>
          </p:sp>
          <p:sp>
            <p:nvSpPr>
              <p:cNvPr id="19467" name="Rectangle 10"/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44" y="4122"/>
                <a:ext cx="125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进程</a:t>
                </a:r>
                <a:r>
                  <a:rPr lang="en-US" altLang="zh-CN" sz="2400"/>
                  <a:t>P</a:t>
                </a:r>
                <a:r>
                  <a:rPr lang="en-US" altLang="zh-CN" sz="2400" baseline="-25000"/>
                  <a:t>0</a:t>
                </a:r>
                <a:endParaRPr lang="en-US" altLang="zh-CN" sz="2400" baseline="-25000"/>
              </a:p>
            </p:txBody>
          </p:sp>
          <p:sp>
            <p:nvSpPr>
              <p:cNvPr id="19473" name="Rectangle 16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333" y="4122"/>
                <a:ext cx="125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400"/>
                  <a:t>进程</a:t>
                </a:r>
                <a:r>
                  <a:rPr lang="en-US" altLang="zh-CN" sz="2400"/>
                  <a:t>P</a:t>
                </a:r>
                <a:r>
                  <a:rPr lang="en-US" altLang="zh-CN" sz="2400" baseline="-25000"/>
                  <a:t>1</a:t>
                </a:r>
                <a:endParaRPr lang="en-US" altLang="zh-CN" sz="2400" baseline="-25000"/>
              </a:p>
            </p:txBody>
          </p:sp>
        </p:grpSp>
        <p:sp>
          <p:nvSpPr>
            <p:cNvPr id="15385" name="Text Box 8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209" y="9255"/>
              <a:ext cx="2640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ym typeface="+mn-ea"/>
                </a:rPr>
                <a:t>剩余部分</a:t>
              </a:r>
              <a:endParaRPr lang="zh-CN" altLang="en-US" sz="2400"/>
            </a:p>
          </p:txBody>
        </p:sp>
        <p:sp>
          <p:nvSpPr>
            <p:cNvPr id="4" name="Rectangle 5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7262" y="2722"/>
              <a:ext cx="6083" cy="7233"/>
            </a:xfrm>
            <a:prstGeom prst="rect">
              <a:avLst/>
            </a:prstGeom>
            <a:noFill/>
            <a:ln w="9525">
              <a:solidFill>
                <a:srgbClr val="000066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0000"/>
                  </a:solidFill>
                </a:rPr>
                <a:t> </a:t>
              </a:r>
              <a:endParaRPr lang="en-US" altLang="zh-CN" sz="2400" b="0">
                <a:solidFill>
                  <a:srgbClr val="FF0000"/>
                </a:solidFill>
              </a:endParaRPr>
            </a:p>
          </p:txBody>
        </p:sp>
        <p:sp>
          <p:nvSpPr>
            <p:cNvPr id="5" name="Text Box 6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443" y="2925"/>
              <a:ext cx="5478" cy="436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no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latinLnBrk="0" hangingPunct="1">
                <a:lnSpc>
                  <a:spcPts val="28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70C0"/>
                  </a:solidFill>
                </a:rPr>
                <a:t>flag[1] = true;</a:t>
              </a:r>
              <a:endParaRPr lang="en-US" altLang="zh-CN" sz="2400">
                <a:solidFill>
                  <a:srgbClr val="0070C0"/>
                </a:solidFill>
              </a:endParaRPr>
            </a:p>
            <a:p>
              <a:pPr eaLnBrk="1" latinLnBrk="0" hangingPunct="1">
                <a:lnSpc>
                  <a:spcPts val="28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70C0"/>
                  </a:solidFill>
                  <a:sym typeface="+mn-ea"/>
                </a:rPr>
                <a:t>while (flag[0]){</a:t>
              </a:r>
              <a:endParaRPr lang="en-US" altLang="zh-CN" sz="2400" dirty="0">
                <a:solidFill>
                  <a:srgbClr val="0070C0"/>
                </a:solidFill>
                <a:sym typeface="+mn-ea"/>
              </a:endParaRPr>
            </a:p>
            <a:p>
              <a:pPr indent="457200" eaLnBrk="1" latinLnBrk="0" hangingPunct="1">
                <a:lnSpc>
                  <a:spcPts val="28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70C0"/>
                  </a:solidFill>
                  <a:sym typeface="+mn-ea"/>
                </a:rPr>
                <a:t>if(turn==0) {</a:t>
              </a:r>
              <a:endParaRPr lang="en-US" altLang="zh-CN" sz="2400" dirty="0">
                <a:solidFill>
                  <a:srgbClr val="0070C0"/>
                </a:solidFill>
              </a:endParaRPr>
            </a:p>
            <a:p>
              <a:pPr lvl="1" eaLnBrk="1" latinLnBrk="0" hangingPunct="1">
                <a:lnSpc>
                  <a:spcPts val="28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70C0"/>
                  </a:solidFill>
                  <a:sym typeface="+mn-ea"/>
                </a:rPr>
                <a:t>    flag[1]=false;</a:t>
              </a:r>
              <a:endParaRPr lang="en-US" altLang="zh-CN" sz="2400" dirty="0">
                <a:solidFill>
                  <a:srgbClr val="0070C0"/>
                </a:solidFill>
              </a:endParaRPr>
            </a:p>
            <a:p>
              <a:pPr lvl="1" eaLnBrk="1" latinLnBrk="0" hangingPunct="1">
                <a:lnSpc>
                  <a:spcPts val="28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70C0"/>
                  </a:solidFill>
                  <a:sym typeface="+mn-ea"/>
                </a:rPr>
                <a:t>    while(turn==0);</a:t>
              </a:r>
              <a:endParaRPr lang="zh-CN" altLang="en-US" sz="2400" dirty="0">
                <a:solidFill>
                  <a:srgbClr val="0070C0"/>
                </a:solidFill>
              </a:endParaRPr>
            </a:p>
            <a:p>
              <a:pPr lvl="1" eaLnBrk="1" latinLnBrk="0" hangingPunct="1">
                <a:lnSpc>
                  <a:spcPts val="28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70C0"/>
                  </a:solidFill>
                  <a:sym typeface="+mn-ea"/>
                </a:rPr>
                <a:t>   flag[1]=true;  </a:t>
              </a:r>
              <a:endParaRPr lang="en-US" altLang="zh-CN" sz="2400" dirty="0">
                <a:solidFill>
                  <a:srgbClr val="0070C0"/>
                </a:solidFill>
                <a:sym typeface="+mn-ea"/>
              </a:endParaRPr>
            </a:p>
            <a:p>
              <a:pPr lvl="1" eaLnBrk="1" latinLnBrk="0" hangingPunct="1">
                <a:lnSpc>
                  <a:spcPts val="22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70C0"/>
                  </a:solidFill>
                  <a:sym typeface="+mn-ea"/>
                </a:rPr>
                <a:t>} </a:t>
              </a:r>
              <a:endParaRPr lang="en-US" altLang="zh-CN" sz="2400" dirty="0">
                <a:solidFill>
                  <a:srgbClr val="0070C0"/>
                </a:solidFill>
                <a:sym typeface="+mn-ea"/>
              </a:endParaRPr>
            </a:p>
            <a:p>
              <a:pPr marL="0" lvl="1" eaLnBrk="1" latinLnBrk="0" hangingPunct="1">
                <a:lnSpc>
                  <a:spcPts val="22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70C0"/>
                  </a:solidFill>
                  <a:sym typeface="+mn-ea"/>
                </a:rPr>
                <a:t>}</a:t>
              </a:r>
              <a:endParaRPr lang="en-US" altLang="zh-CN" sz="2400">
                <a:solidFill>
                  <a:srgbClr val="FF0000"/>
                </a:solidFill>
              </a:endParaRP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en-US" altLang="zh-CN" sz="2400">
                <a:solidFill>
                  <a:srgbClr val="FF0000"/>
                </a:solidFill>
              </a:endParaRPr>
            </a:p>
          </p:txBody>
        </p:sp>
        <p:sp>
          <p:nvSpPr>
            <p:cNvPr id="6" name="Text Box 7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8850" y="7365"/>
              <a:ext cx="2550" cy="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临界区</a:t>
              </a:r>
              <a:endParaRPr lang="zh-CN" altLang="en-US" sz="2400"/>
            </a:p>
          </p:txBody>
        </p:sp>
        <p:sp>
          <p:nvSpPr>
            <p:cNvPr id="7" name="Text Box 8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7388" y="7985"/>
              <a:ext cx="5545" cy="121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no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indent="0" eaLnBrk="1" latinLnBrk="0" hangingPunct="1">
                <a:lnSpc>
                  <a:spcPts val="25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70C0"/>
                  </a:solidFill>
                </a:rPr>
                <a:t>turn=0;</a:t>
              </a:r>
              <a:endParaRPr lang="en-US" altLang="zh-CN" sz="2400">
                <a:solidFill>
                  <a:srgbClr val="0070C0"/>
                </a:solidFill>
              </a:endParaRPr>
            </a:p>
            <a:p>
              <a:pPr marL="0" indent="0" eaLnBrk="1" latinLnBrk="0" hangingPunct="1">
                <a:lnSpc>
                  <a:spcPts val="25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70C0"/>
                  </a:solidFill>
                </a:rPr>
                <a:t>flag[1] = false;</a:t>
              </a:r>
              <a:endParaRPr lang="en-US" altLang="zh-CN" sz="2400">
                <a:solidFill>
                  <a:srgbClr val="0070C0"/>
                </a:solidFill>
              </a:endParaRPr>
            </a:p>
          </p:txBody>
        </p:sp>
      </p:grpSp>
      <p:sp>
        <p:nvSpPr>
          <p:cNvPr id="2" name="Text Box 8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5619750" y="5847080"/>
            <a:ext cx="1676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ym typeface="+mn-ea"/>
              </a:rPr>
              <a:t>剩余部分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solidFill>
                  <a:schemeClr val="tx2"/>
                </a:solidFill>
              </a:rPr>
              <a:t>授课</a:t>
            </a:r>
            <a:r>
              <a:rPr lang="zh-CN" altLang="en-US" dirty="0">
                <a:solidFill>
                  <a:schemeClr val="tx2"/>
                </a:solidFill>
              </a:rPr>
              <a:t>教师</a:t>
            </a:r>
            <a:r>
              <a:rPr lang="zh-CN" altLang="en-US">
                <a:solidFill>
                  <a:schemeClr val="tx2"/>
                </a:solidFill>
              </a:rPr>
              <a:t>：        </a:t>
            </a:r>
            <a:r>
              <a:rPr lang="zh-CN" altLang="en-US" dirty="0">
                <a:solidFill>
                  <a:schemeClr val="tx2"/>
                </a:solidFill>
              </a:rPr>
              <a:t>郑铁然</a:t>
            </a:r>
            <a:endParaRPr lang="zh-CN" altLang="en-US" dirty="0">
              <a:solidFill>
                <a:schemeClr val="tx2"/>
              </a:solidFill>
            </a:endParaRPr>
          </a:p>
          <a:p>
            <a:pPr eaLnBrk="1" hangingPunct="1"/>
            <a:r>
              <a:rPr lang="zh-CN" altLang="en-US" dirty="0">
                <a:solidFill>
                  <a:schemeClr val="tx2"/>
                </a:solidFill>
              </a:rPr>
              <a:t>办公室地址： 哈工大综合楼6</a:t>
            </a:r>
            <a:r>
              <a:rPr lang="en-US" altLang="zh-CN" dirty="0">
                <a:solidFill>
                  <a:schemeClr val="tx2"/>
                </a:solidFill>
              </a:rPr>
              <a:t>03</a:t>
            </a:r>
            <a:endParaRPr lang="en-US" altLang="zh-CN" dirty="0">
              <a:solidFill>
                <a:schemeClr val="tx2"/>
              </a:solidFill>
            </a:endParaRPr>
          </a:p>
          <a:p>
            <a:pPr eaLnBrk="1" hangingPunct="1"/>
            <a:r>
              <a:rPr lang="zh-CN" altLang="en-US" dirty="0">
                <a:solidFill>
                  <a:schemeClr val="tx2"/>
                </a:solidFill>
              </a:rPr>
              <a:t>办公室电话： </a:t>
            </a:r>
            <a:r>
              <a:rPr lang="en-US" altLang="zh-CN" dirty="0">
                <a:solidFill>
                  <a:schemeClr val="tx2"/>
                </a:solidFill>
              </a:rPr>
              <a:t>86417981-11</a:t>
            </a:r>
            <a:endParaRPr lang="en-US" altLang="zh-CN" dirty="0">
              <a:solidFill>
                <a:schemeClr val="tx2"/>
              </a:solidFill>
            </a:endParaRPr>
          </a:p>
          <a:p>
            <a:pPr eaLnBrk="1" hangingPunct="1"/>
            <a:r>
              <a:rPr lang="zh-CN" altLang="en-US" dirty="0">
                <a:solidFill>
                  <a:schemeClr val="tx2"/>
                </a:solidFill>
              </a:rPr>
              <a:t>手机：            </a:t>
            </a:r>
            <a:r>
              <a:rPr lang="en-US" altLang="zh-CN" dirty="0">
                <a:solidFill>
                  <a:schemeClr val="tx2"/>
                </a:solidFill>
              </a:rPr>
              <a:t>13313655979</a:t>
            </a:r>
            <a:endParaRPr lang="en-US" altLang="zh-CN" dirty="0">
              <a:solidFill>
                <a:schemeClr val="tx2"/>
              </a:solidFill>
            </a:endParaRPr>
          </a:p>
          <a:p>
            <a:pPr eaLnBrk="1" hangingPunct="1"/>
            <a:r>
              <a:rPr lang="en-US" altLang="zh-CN" dirty="0">
                <a:solidFill>
                  <a:schemeClr val="tx2"/>
                </a:solidFill>
              </a:rPr>
              <a:t>QQ</a:t>
            </a:r>
            <a:r>
              <a:rPr lang="zh-CN" altLang="en-US" dirty="0">
                <a:solidFill>
                  <a:schemeClr val="tx2"/>
                </a:solidFill>
              </a:rPr>
              <a:t>：              </a:t>
            </a:r>
            <a:r>
              <a:rPr lang="en-US" altLang="zh-CN" dirty="0">
                <a:solidFill>
                  <a:schemeClr val="tx2"/>
                </a:solidFill>
              </a:rPr>
              <a:t>2350562164</a:t>
            </a:r>
            <a:endParaRPr lang="en-US" altLang="zh-CN" dirty="0">
              <a:solidFill>
                <a:schemeClr val="tx2"/>
              </a:solidFill>
            </a:endParaRPr>
          </a:p>
          <a:p>
            <a:pPr eaLnBrk="1" hangingPunct="1"/>
            <a:r>
              <a:rPr lang="en-US" altLang="zh-CN" dirty="0">
                <a:solidFill>
                  <a:schemeClr val="tx2"/>
                </a:solidFill>
              </a:rPr>
              <a:t>Email</a:t>
            </a:r>
            <a:r>
              <a:rPr lang="zh-CN" altLang="en-US" dirty="0">
                <a:solidFill>
                  <a:schemeClr val="tx2"/>
                </a:solidFill>
              </a:rPr>
              <a:t>：           </a:t>
            </a:r>
            <a:r>
              <a:rPr lang="en-US" altLang="zh-CN" dirty="0">
                <a:solidFill>
                  <a:schemeClr val="tx2"/>
                </a:solidFill>
              </a:rPr>
              <a:t>zhengtieran@hit.edu.cn</a:t>
            </a:r>
            <a:r>
              <a:rPr lang="zh-CN" altLang="en-US" dirty="0">
                <a:solidFill>
                  <a:schemeClr val="tx2"/>
                </a:solidFill>
              </a:rPr>
              <a:t>   </a:t>
            </a:r>
            <a:endParaRPr lang="zh-CN" altLang="en-US" dirty="0">
              <a:solidFill>
                <a:schemeClr val="tx2"/>
              </a:solidFill>
            </a:endParaRPr>
          </a:p>
          <a:p>
            <a:pPr eaLnBrk="1" hangingPunct="1">
              <a:buFontTx/>
              <a:buNone/>
            </a:pPr>
            <a:r>
              <a:rPr lang="zh-CN" altLang="en-US" dirty="0">
                <a:solidFill>
                  <a:schemeClr val="tx2"/>
                </a:solidFill>
              </a:rPr>
              <a:t>                          </a:t>
            </a:r>
            <a:r>
              <a:rPr lang="en-US" altLang="zh-CN" dirty="0">
                <a:solidFill>
                  <a:schemeClr val="tx2"/>
                </a:solidFill>
              </a:rPr>
              <a:t>                          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实现互斥的软件</a:t>
            </a:r>
            <a:r>
              <a:rPr lang="zh-CN" altLang="en-US" dirty="0">
                <a:latin typeface="+mn-ea"/>
                <a:ea typeface="+mn-ea"/>
              </a:rPr>
              <a:t>方案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pSp>
        <p:nvGrpSpPr>
          <p:cNvPr id="253978" name="Group 26"/>
          <p:cNvGrpSpPr/>
          <p:nvPr/>
        </p:nvGrpSpPr>
        <p:grpSpPr bwMode="auto">
          <a:xfrm>
            <a:off x="609600" y="1191260"/>
            <a:ext cx="8001000" cy="533400"/>
            <a:chOff x="576" y="2771"/>
            <a:chExt cx="5040" cy="336"/>
          </a:xfrm>
        </p:grpSpPr>
        <p:sp>
          <p:nvSpPr>
            <p:cNvPr id="15369" name="Rectangle 27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576" y="2771"/>
              <a:ext cx="504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70C0"/>
                  </a:solidFill>
                </a:rPr>
                <a:t>Peterson</a:t>
              </a:r>
              <a:r>
                <a:rPr lang="zh-CN" altLang="en-US" sz="2400">
                  <a:solidFill>
                    <a:srgbClr val="0070C0"/>
                  </a:solidFill>
                </a:rPr>
                <a:t>算法</a:t>
              </a:r>
              <a:endParaRPr lang="en-US" altLang="zh-CN" sz="2400">
                <a:solidFill>
                  <a:srgbClr val="0070C0"/>
                </a:solidFill>
              </a:endParaRPr>
            </a:p>
          </p:txBody>
        </p:sp>
        <p:pic>
          <p:nvPicPr>
            <p:cNvPr id="15370" name="Picture 28" descr="j0115835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289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9076" name="Group 4"/>
          <p:cNvGrpSpPr/>
          <p:nvPr/>
        </p:nvGrpSpPr>
        <p:grpSpPr bwMode="auto">
          <a:xfrm>
            <a:off x="133350" y="1779270"/>
            <a:ext cx="8782050" cy="3733800"/>
            <a:chOff x="84" y="1248"/>
            <a:chExt cx="5532" cy="2352"/>
          </a:xfrm>
        </p:grpSpPr>
        <p:sp>
          <p:nvSpPr>
            <p:cNvPr id="19462" name="Rectangle 5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84" y="1248"/>
              <a:ext cx="2718" cy="2016"/>
            </a:xfrm>
            <a:prstGeom prst="rect">
              <a:avLst/>
            </a:prstGeom>
            <a:noFill/>
            <a:ln w="9525">
              <a:solidFill>
                <a:srgbClr val="000066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0000"/>
                  </a:solidFill>
                </a:rPr>
                <a:t> </a:t>
              </a:r>
              <a:endParaRPr lang="en-US" altLang="zh-CN" sz="2400" b="0">
                <a:solidFill>
                  <a:srgbClr val="FF0000"/>
                </a:solidFill>
              </a:endParaRPr>
            </a:p>
          </p:txBody>
        </p:sp>
        <p:sp>
          <p:nvSpPr>
            <p:cNvPr id="19463" name="Text Box 6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11" y="1329"/>
              <a:ext cx="2645" cy="98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70C0"/>
                  </a:solidFill>
                </a:rPr>
                <a:t>flag[0] = true;</a:t>
              </a:r>
              <a:endParaRPr lang="en-US" altLang="zh-CN" sz="2400">
                <a:solidFill>
                  <a:srgbClr val="0070C0"/>
                </a:solidFill>
              </a:endParaRP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70C0"/>
                  </a:solidFill>
                </a:rPr>
                <a:t>turn = 0;</a:t>
              </a:r>
              <a:endParaRPr lang="en-US" altLang="zh-CN" sz="2400">
                <a:solidFill>
                  <a:srgbClr val="0070C0"/>
                </a:solidFill>
              </a:endParaRP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70C0"/>
                  </a:solidFill>
                </a:rPr>
                <a:t>while (flag[1] &amp;&amp; turn == 0) ;</a:t>
              </a:r>
              <a:endParaRPr lang="en-US" altLang="zh-CN" sz="2400">
                <a:solidFill>
                  <a:srgbClr val="0070C0"/>
                </a:solidFill>
              </a:endParaRPr>
            </a:p>
          </p:txBody>
        </p:sp>
        <p:sp>
          <p:nvSpPr>
            <p:cNvPr id="19464" name="Text Box 7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924" y="2352"/>
              <a:ext cx="10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临界区</a:t>
              </a:r>
              <a:endParaRPr lang="zh-CN" altLang="en-US" sz="2400"/>
            </a:p>
          </p:txBody>
        </p:sp>
        <p:sp>
          <p:nvSpPr>
            <p:cNvPr id="19465" name="Text Box 8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11" y="2700"/>
              <a:ext cx="2644" cy="29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70C0"/>
                  </a:solidFill>
                </a:rPr>
                <a:t>flag[0] = false;</a:t>
              </a:r>
              <a:endParaRPr lang="en-US" altLang="zh-CN" sz="2400">
                <a:solidFill>
                  <a:srgbClr val="0070C0"/>
                </a:solidFill>
              </a:endParaRPr>
            </a:p>
          </p:txBody>
        </p:sp>
        <p:sp>
          <p:nvSpPr>
            <p:cNvPr id="19466" name="Text Box 9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879" y="2991"/>
              <a:ext cx="1020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ym typeface="+mn-ea"/>
                </a:rPr>
                <a:t>剩余部分</a:t>
              </a:r>
              <a:endParaRPr lang="zh-CN" altLang="en-US" sz="2400"/>
            </a:p>
          </p:txBody>
        </p:sp>
        <p:sp>
          <p:nvSpPr>
            <p:cNvPr id="19467" name="Rectangle 10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89" y="3312"/>
              <a:ext cx="12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进程</a:t>
              </a:r>
              <a:r>
                <a:rPr lang="en-US" altLang="zh-CN" sz="2400"/>
                <a:t>P</a:t>
              </a:r>
              <a:r>
                <a:rPr lang="en-US" altLang="zh-CN" sz="2400" baseline="-25000"/>
                <a:t>0</a:t>
              </a:r>
              <a:endParaRPr lang="en-US" altLang="zh-CN" sz="2400" baseline="-25000"/>
            </a:p>
          </p:txBody>
        </p:sp>
        <p:sp>
          <p:nvSpPr>
            <p:cNvPr id="19468" name="Rectangle 11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98" y="1248"/>
              <a:ext cx="2718" cy="2016"/>
            </a:xfrm>
            <a:prstGeom prst="rect">
              <a:avLst/>
            </a:prstGeom>
            <a:noFill/>
            <a:ln w="9525">
              <a:solidFill>
                <a:srgbClr val="000066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0000"/>
                  </a:solidFill>
                </a:rPr>
                <a:t> </a:t>
              </a:r>
              <a:endParaRPr lang="en-US" altLang="zh-CN" sz="2400" b="0">
                <a:solidFill>
                  <a:srgbClr val="FF0000"/>
                </a:solidFill>
              </a:endParaRPr>
            </a:p>
          </p:txBody>
        </p:sp>
        <p:sp>
          <p:nvSpPr>
            <p:cNvPr id="19469" name="Text Box 12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925" y="1329"/>
              <a:ext cx="2645" cy="98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70C0"/>
                  </a:solidFill>
                </a:rPr>
                <a:t>flag[1] = true;</a:t>
              </a:r>
              <a:endParaRPr lang="en-US" altLang="zh-CN" sz="2400" dirty="0">
                <a:solidFill>
                  <a:srgbClr val="0070C0"/>
                </a:solidFill>
              </a:endParaRP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70C0"/>
                  </a:solidFill>
                </a:rPr>
                <a:t>turn = 1;</a:t>
              </a:r>
              <a:endParaRPr lang="en-US" altLang="zh-CN" sz="2400" dirty="0">
                <a:solidFill>
                  <a:srgbClr val="0070C0"/>
                </a:solidFill>
              </a:endParaRPr>
            </a:p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0070C0"/>
                  </a:solidFill>
                </a:rPr>
                <a:t>while (flag[0] &amp;&amp; turn == 1) ;</a:t>
              </a:r>
              <a:endParaRPr lang="en-US" altLang="zh-CN" sz="2400" dirty="0">
                <a:solidFill>
                  <a:srgbClr val="0070C0"/>
                </a:solidFill>
              </a:endParaRPr>
            </a:p>
          </p:txBody>
        </p:sp>
        <p:sp>
          <p:nvSpPr>
            <p:cNvPr id="19470" name="Text Box 13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603" y="2352"/>
              <a:ext cx="10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临界区</a:t>
              </a:r>
              <a:endParaRPr lang="zh-CN" altLang="en-US" sz="2400"/>
            </a:p>
          </p:txBody>
        </p:sp>
        <p:sp>
          <p:nvSpPr>
            <p:cNvPr id="19471" name="Text Box 14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925" y="2700"/>
              <a:ext cx="2645" cy="29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70C0"/>
                  </a:solidFill>
                </a:rPr>
                <a:t>flag[1] = false;</a:t>
              </a:r>
              <a:endParaRPr lang="en-US" altLang="zh-CN" sz="2400">
                <a:solidFill>
                  <a:srgbClr val="0070C0"/>
                </a:solidFill>
              </a:endParaRPr>
            </a:p>
          </p:txBody>
        </p:sp>
        <p:sp>
          <p:nvSpPr>
            <p:cNvPr id="19472" name="Text Box 15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603" y="2991"/>
              <a:ext cx="1020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ym typeface="+mn-ea"/>
                </a:rPr>
                <a:t>剩余部分</a:t>
              </a:r>
              <a:endParaRPr lang="zh-CN" altLang="en-US" sz="2400"/>
            </a:p>
          </p:txBody>
        </p:sp>
        <p:sp>
          <p:nvSpPr>
            <p:cNvPr id="19473" name="Rectangle 16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513" y="3312"/>
              <a:ext cx="12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进程</a:t>
              </a:r>
              <a:r>
                <a:rPr lang="en-US" altLang="zh-CN" sz="2400"/>
                <a:t>P</a:t>
              </a:r>
              <a:r>
                <a:rPr lang="en-US" altLang="zh-CN" sz="2400" baseline="-25000"/>
                <a:t>1</a:t>
              </a:r>
              <a:endParaRPr lang="en-US" altLang="zh-CN" sz="2400" baseline="-250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39115" y="5584825"/>
            <a:ext cx="62096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2400" b="1">
                <a:solidFill>
                  <a:srgbClr val="C00000"/>
                </a:solidFill>
              </a:rPr>
              <a:t>满足互斥进入</a:t>
            </a:r>
            <a:endParaRPr lang="zh-CN" altLang="en-US" sz="2400" b="1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2400" b="1">
                <a:solidFill>
                  <a:srgbClr val="C00000"/>
                </a:solidFill>
              </a:rPr>
              <a:t>满足有空让进</a:t>
            </a:r>
            <a:endParaRPr lang="zh-CN" altLang="en-US" sz="2400" b="1">
              <a:solidFill>
                <a:srgbClr val="C00000"/>
              </a:solidFill>
            </a:endParaRPr>
          </a:p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2400" b="1">
                <a:solidFill>
                  <a:srgbClr val="C00000"/>
                </a:solidFill>
              </a:rPr>
              <a:t>满足有限等待</a:t>
            </a:r>
            <a:endParaRPr lang="zh-CN" altLang="en-US" sz="2400" b="1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实现互斥的软件</a:t>
            </a:r>
            <a:r>
              <a:rPr lang="zh-CN" altLang="en-US" dirty="0">
                <a:latin typeface="+mn-ea"/>
                <a:ea typeface="+mn-ea"/>
              </a:rPr>
              <a:t>方案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pSp>
        <p:nvGrpSpPr>
          <p:cNvPr id="253978" name="Group 26"/>
          <p:cNvGrpSpPr/>
          <p:nvPr/>
        </p:nvGrpSpPr>
        <p:grpSpPr bwMode="auto">
          <a:xfrm>
            <a:off x="609600" y="1191260"/>
            <a:ext cx="8001000" cy="533400"/>
            <a:chOff x="576" y="2771"/>
            <a:chExt cx="5040" cy="336"/>
          </a:xfrm>
        </p:grpSpPr>
        <p:sp>
          <p:nvSpPr>
            <p:cNvPr id="15369" name="Rectangle 27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576" y="2771"/>
              <a:ext cx="5040" cy="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70C0"/>
                  </a:solidFill>
                </a:rPr>
                <a:t>多个进程</a:t>
              </a:r>
              <a:r>
                <a:rPr lang="en-US" altLang="zh-CN" sz="2400">
                  <a:solidFill>
                    <a:srgbClr val="0070C0"/>
                  </a:solidFill>
                </a:rPr>
                <a:t>--</a:t>
              </a:r>
              <a:r>
                <a:rPr lang="zh-CN" altLang="en-US" sz="2400">
                  <a:solidFill>
                    <a:srgbClr val="0070C0"/>
                  </a:solidFill>
                </a:rPr>
                <a:t>面包店算法</a:t>
              </a:r>
              <a:endParaRPr lang="en-US" altLang="zh-CN" sz="2400">
                <a:solidFill>
                  <a:srgbClr val="0070C0"/>
                </a:solidFill>
              </a:endParaRPr>
            </a:p>
          </p:txBody>
        </p:sp>
        <p:pic>
          <p:nvPicPr>
            <p:cNvPr id="15370" name="Picture 28" descr="j0115835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" y="289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文本框 1"/>
          <p:cNvSpPr txBox="1"/>
          <p:nvPr/>
        </p:nvSpPr>
        <p:spPr>
          <a:xfrm>
            <a:off x="871855" y="5085080"/>
            <a:ext cx="75145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2400" b="1" dirty="0">
                <a:solidFill>
                  <a:srgbClr val="0070C0"/>
                </a:solidFill>
                <a:sym typeface="+mn-ea"/>
              </a:rPr>
              <a:t>每个进入商店的客户都获得一</a:t>
            </a:r>
            <a:r>
              <a:rPr lang="zh-CN" altLang="en-US" sz="2400" b="1" dirty="0" smtClean="0">
                <a:solidFill>
                  <a:srgbClr val="0070C0"/>
                </a:solidFill>
                <a:sym typeface="+mn-ea"/>
              </a:rPr>
              <a:t>个</a:t>
            </a:r>
            <a:r>
              <a:rPr lang="zh-CN" altLang="en-US" sz="24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当前号码</a:t>
            </a:r>
            <a:r>
              <a:rPr lang="zh-CN" altLang="en-US" sz="2400" b="1" dirty="0">
                <a:solidFill>
                  <a:srgbClr val="0070C0"/>
                </a:solidFill>
                <a:sym typeface="+mn-ea"/>
              </a:rPr>
              <a:t>，号码最小的先得到服务；号码相同时，名字靠前的先服务</a:t>
            </a:r>
            <a:endParaRPr lang="zh-CN" altLang="en-US" sz="2400" b="1" dirty="0">
              <a:solidFill>
                <a:srgbClr val="0070C0"/>
              </a:solidFill>
              <a:sym typeface="+mn-ea"/>
            </a:endParaRPr>
          </a:p>
        </p:txBody>
      </p:sp>
      <p:sp>
        <p:nvSpPr>
          <p:cNvPr id="22537" name="Rectangle 1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90600" y="1951990"/>
            <a:ext cx="7239000" cy="2667000"/>
          </a:xfrm>
          <a:prstGeom prst="rect">
            <a:avLst/>
          </a:prstGeom>
          <a:noFill/>
          <a:ln w="9525">
            <a:solidFill>
              <a:srgbClr val="000066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rgbClr val="FF0000"/>
                </a:solidFill>
              </a:rPr>
              <a:t> </a:t>
            </a:r>
            <a:endParaRPr lang="en-US" altLang="zh-CN" sz="2000" b="0">
              <a:solidFill>
                <a:srgbClr val="FF0000"/>
              </a:solidFill>
            </a:endParaRPr>
          </a:p>
        </p:txBody>
      </p:sp>
      <p:sp>
        <p:nvSpPr>
          <p:cNvPr id="22542" name="Rectangle 19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57200" y="2561590"/>
            <a:ext cx="609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/>
              <a:t>进</a:t>
            </a:r>
            <a:endParaRPr lang="zh-CN" altLang="en-US" sz="2400"/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/>
              <a:t>程</a:t>
            </a:r>
            <a:endParaRPr lang="zh-CN" altLang="en-US" sz="2400"/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/>
              <a:t>P</a:t>
            </a:r>
            <a:r>
              <a:rPr lang="en-US" altLang="zh-CN" sz="2400" baseline="-25000"/>
              <a:t>i</a:t>
            </a:r>
            <a:endParaRPr lang="en-US" altLang="zh-CN" sz="2400" baseline="-25000"/>
          </a:p>
        </p:txBody>
      </p:sp>
      <p:sp>
        <p:nvSpPr>
          <p:cNvPr id="22538" name="Text Box 15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89025" y="1995170"/>
            <a:ext cx="7086600" cy="138366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66"/>
                </a:solidFill>
              </a:rPr>
              <a:t>choosing[</a:t>
            </a:r>
            <a:r>
              <a:rPr lang="en-US" altLang="zh-CN" sz="2000" dirty="0" err="1">
                <a:solidFill>
                  <a:srgbClr val="000066"/>
                </a:solidFill>
              </a:rPr>
              <a:t>i</a:t>
            </a:r>
            <a:r>
              <a:rPr lang="en-US" altLang="zh-CN" sz="2000" dirty="0">
                <a:solidFill>
                  <a:srgbClr val="000066"/>
                </a:solidFill>
              </a:rPr>
              <a:t>] = true; </a:t>
            </a:r>
            <a:r>
              <a:rPr lang="en-US" altLang="zh-CN" sz="2000" dirty="0" err="1">
                <a:solidFill>
                  <a:srgbClr val="000066"/>
                </a:solidFill>
              </a:rPr>
              <a:t>num</a:t>
            </a:r>
            <a:r>
              <a:rPr lang="en-US" altLang="zh-CN" sz="2000" dirty="0">
                <a:solidFill>
                  <a:srgbClr val="000066"/>
                </a:solidFill>
              </a:rPr>
              <a:t>[</a:t>
            </a:r>
            <a:r>
              <a:rPr lang="en-US" altLang="zh-CN" sz="2000" dirty="0" err="1">
                <a:solidFill>
                  <a:srgbClr val="000066"/>
                </a:solidFill>
              </a:rPr>
              <a:t>i</a:t>
            </a:r>
            <a:r>
              <a:rPr lang="en-US" altLang="zh-CN" sz="2000" dirty="0">
                <a:solidFill>
                  <a:srgbClr val="000066"/>
                </a:solidFill>
              </a:rPr>
              <a:t>] = </a:t>
            </a:r>
            <a:r>
              <a:rPr lang="en-US" altLang="zh-CN" sz="24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</a:t>
            </a:r>
            <a:r>
              <a:rPr lang="en-US" altLang="zh-CN" sz="2000" dirty="0">
                <a:solidFill>
                  <a:srgbClr val="000066"/>
                </a:solidFill>
              </a:rPr>
              <a:t>(</a:t>
            </a:r>
            <a:r>
              <a:rPr lang="en-US" altLang="zh-CN" sz="2000" dirty="0" err="1">
                <a:solidFill>
                  <a:srgbClr val="000066"/>
                </a:solidFill>
              </a:rPr>
              <a:t>num</a:t>
            </a:r>
            <a:r>
              <a:rPr lang="en-US" altLang="zh-CN" sz="2000" dirty="0">
                <a:solidFill>
                  <a:srgbClr val="000066"/>
                </a:solidFill>
              </a:rPr>
              <a:t>[0], …, </a:t>
            </a:r>
            <a:r>
              <a:rPr lang="en-US" altLang="zh-CN" sz="2000" dirty="0" err="1">
                <a:solidFill>
                  <a:srgbClr val="000066"/>
                </a:solidFill>
              </a:rPr>
              <a:t>num</a:t>
            </a:r>
            <a:r>
              <a:rPr lang="en-US" altLang="zh-CN" sz="2000" dirty="0">
                <a:solidFill>
                  <a:srgbClr val="000066"/>
                </a:solidFill>
              </a:rPr>
              <a:t>[n-1])+1;</a:t>
            </a:r>
            <a:endParaRPr lang="en-US" altLang="zh-CN" sz="2000" dirty="0">
              <a:solidFill>
                <a:srgbClr val="000066"/>
              </a:solidFill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000066"/>
                </a:solidFill>
              </a:rPr>
              <a:t>choosing[</a:t>
            </a:r>
            <a:r>
              <a:rPr lang="en-US" altLang="zh-CN" sz="2000" dirty="0" err="1">
                <a:solidFill>
                  <a:srgbClr val="000066"/>
                </a:solidFill>
              </a:rPr>
              <a:t>i</a:t>
            </a:r>
            <a:r>
              <a:rPr lang="en-US" altLang="zh-CN" sz="2000" dirty="0">
                <a:solidFill>
                  <a:srgbClr val="000066"/>
                </a:solidFill>
              </a:rPr>
              <a:t>] = false;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for(j=0; j&lt;n; j++)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{ </a:t>
            </a:r>
            <a:r>
              <a:rPr lang="en-US" altLang="zh-CN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0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while(choosing[j</a:t>
            </a:r>
            <a:r>
              <a:rPr lang="en-US" altLang="zh-CN" sz="20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]);</a:t>
            </a:r>
            <a:endParaRPr lang="en-US" altLang="zh-CN" sz="20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while ((</a:t>
            </a:r>
            <a:r>
              <a:rPr lang="en-US" altLang="zh-CN" sz="2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[j] != 0) &amp;&amp; (</a:t>
            </a:r>
            <a:r>
              <a:rPr lang="en-US" altLang="zh-CN" sz="2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[j], j)&lt;(</a:t>
            </a:r>
            <a:r>
              <a:rPr lang="en-US" altLang="zh-CN" sz="2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altLang="zh-CN" sz="2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], </a:t>
            </a:r>
            <a:r>
              <a:rPr lang="en-US" altLang="zh-CN" sz="20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)); }</a:t>
            </a:r>
            <a:endParaRPr lang="en-US" altLang="zh-CN" sz="2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539" name="Text Box 1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222375" y="3327083"/>
            <a:ext cx="16192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临界区</a:t>
            </a:r>
            <a:endParaRPr lang="zh-CN" altLang="en-US" sz="2000"/>
          </a:p>
        </p:txBody>
      </p:sp>
      <p:sp>
        <p:nvSpPr>
          <p:cNvPr id="22540" name="Text Box 1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089025" y="3752533"/>
            <a:ext cx="2503488" cy="4064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</a:rPr>
              <a:t>num[i] = 0;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22541" name="Text Box 1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222375" y="4209733"/>
            <a:ext cx="161925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剩余</a:t>
            </a:r>
            <a:r>
              <a:rPr lang="zh-CN" altLang="en-US" sz="2000"/>
              <a:t>部分</a:t>
            </a:r>
            <a:endParaRPr lang="zh-CN" altLang="en-US" sz="2000"/>
          </a:p>
        </p:txBody>
      </p:sp>
      <p:sp>
        <p:nvSpPr>
          <p:cNvPr id="3" name="矩形 2"/>
          <p:cNvSpPr/>
          <p:nvPr>
            <p:custDataLst>
              <p:tags r:id="rId10"/>
            </p:custDataLst>
          </p:nvPr>
        </p:nvSpPr>
        <p:spPr>
          <a:xfrm>
            <a:off x="3987165" y="3851275"/>
            <a:ext cx="368554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a&lt;c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；或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a==c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b&lt;d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同时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成立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内容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556792"/>
            <a:ext cx="8229600" cy="44719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背景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实现互斥的软件方案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0070C0"/>
                </a:solidFill>
              </a:rPr>
              <a:t>实现互斥的硬件方案</a:t>
            </a:r>
            <a:endParaRPr lang="zh-CN" altLang="en-US" sz="2800" b="1" dirty="0">
              <a:solidFill>
                <a:srgbClr val="0070C0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信号量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  <a:sym typeface="+mn-ea"/>
              </a:rPr>
              <a:t>读者</a:t>
            </a:r>
            <a:r>
              <a:rPr lang="en-US" altLang="zh-CN" sz="2800" b="1" dirty="0">
                <a:solidFill>
                  <a:schemeClr val="tx1"/>
                </a:solidFill>
                <a:sym typeface="+mn-ea"/>
              </a:rPr>
              <a:t>/</a:t>
            </a:r>
            <a:r>
              <a:rPr lang="zh-CN" altLang="en-US" sz="2800" b="1" dirty="0">
                <a:solidFill>
                  <a:schemeClr val="tx1"/>
                </a:solidFill>
                <a:sym typeface="+mn-ea"/>
              </a:rPr>
              <a:t>写者问题</a:t>
            </a:r>
            <a:endParaRPr lang="zh-CN" altLang="en-US" sz="2800" b="1" dirty="0">
              <a:solidFill>
                <a:schemeClr val="tx1"/>
              </a:solidFill>
              <a:sym typeface="+mn-ea"/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二元信号量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管程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消息传递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endParaRPr lang="zh-CN" altLang="en-US" sz="2800" b="1" dirty="0">
              <a:solidFill>
                <a:srgbClr val="0070C0"/>
              </a:solidFill>
            </a:endParaRPr>
          </a:p>
          <a:p>
            <a:pPr marL="457200" lvl="1" indent="0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None/>
            </a:pPr>
            <a:endParaRPr lang="zh-CN" altLang="en-US" sz="2800" b="1" dirty="0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实现互斥的</a:t>
            </a:r>
            <a:r>
              <a:rPr lang="zh-CN" altLang="en-US" dirty="0">
                <a:latin typeface="+mn-ea"/>
                <a:ea typeface="+mn-ea"/>
              </a:rPr>
              <a:t>硬件</a:t>
            </a:r>
            <a:r>
              <a:rPr lang="zh-CN" altLang="en-US" dirty="0">
                <a:latin typeface="+mn-ea"/>
                <a:ea typeface="+mn-ea"/>
              </a:rPr>
              <a:t>方案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417727"/>
            <a:ext cx="8229600" cy="4471988"/>
          </a:xfrm>
        </p:spPr>
        <p:txBody>
          <a:bodyPr/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中断禁用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450" b="1">
                <a:solidFill>
                  <a:schemeClr val="tx1"/>
                </a:solidFill>
                <a:sym typeface="Symbol" panose="05050102010706020507" pitchFamily="18" charset="2"/>
              </a:rPr>
              <a:t>回顾一下临界区的概念：</a:t>
            </a:r>
            <a:r>
              <a:rPr lang="zh-CN" altLang="en-US" sz="2450" b="1">
                <a:solidFill>
                  <a:srgbClr val="0070C0"/>
                </a:solidFill>
                <a:sym typeface="Symbol" panose="05050102010706020507" pitchFamily="18" charset="2"/>
              </a:rPr>
              <a:t>只允许一个进程进入</a:t>
            </a:r>
            <a:endParaRPr lang="zh-CN" altLang="en-US" sz="2450" b="1">
              <a:solidFill>
                <a:srgbClr val="0070C0"/>
              </a:solidFill>
              <a:sym typeface="Symbol" panose="05050102010706020507" pitchFamily="18" charset="2"/>
            </a:endParaRP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450" b="1">
                <a:solidFill>
                  <a:schemeClr val="tx1"/>
                </a:solidFill>
                <a:sym typeface="Symbol" panose="05050102010706020507" pitchFamily="18" charset="2"/>
              </a:rPr>
              <a:t>可以通过</a:t>
            </a:r>
            <a:r>
              <a:rPr lang="zh-CN" altLang="en-US" sz="2450" b="1">
                <a:solidFill>
                  <a:srgbClr val="0070C0"/>
                </a:solidFill>
                <a:sym typeface="Symbol" panose="05050102010706020507" pitchFamily="18" charset="2"/>
              </a:rPr>
              <a:t>阻止</a:t>
            </a:r>
            <a:r>
              <a:rPr lang="zh-CN" altLang="en-US" sz="2450" b="1">
                <a:solidFill>
                  <a:schemeClr val="tx1"/>
                </a:solidFill>
                <a:sym typeface="Symbol" panose="05050102010706020507" pitchFamily="18" charset="2"/>
              </a:rPr>
              <a:t>其它进程</a:t>
            </a:r>
            <a:r>
              <a:rPr lang="zh-CN" altLang="en-US" sz="2450" b="1">
                <a:solidFill>
                  <a:srgbClr val="0070C0"/>
                </a:solidFill>
                <a:sym typeface="Symbol" panose="05050102010706020507" pitchFamily="18" charset="2"/>
              </a:rPr>
              <a:t>执行（被调度）</a:t>
            </a:r>
            <a:r>
              <a:rPr lang="zh-CN" altLang="en-US" sz="2450" b="1">
                <a:solidFill>
                  <a:schemeClr val="tx1"/>
                </a:solidFill>
                <a:sym typeface="Symbol" panose="05050102010706020507" pitchFamily="18" charset="2"/>
              </a:rPr>
              <a:t>的方法，来达到阻止它们进入临界区的目的 </a:t>
            </a:r>
            <a:endParaRPr lang="zh-CN" altLang="en-US" sz="245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450" b="1" dirty="0">
                <a:solidFill>
                  <a:schemeClr val="tx1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怎么阻止进程被调度？</a:t>
            </a:r>
            <a:endParaRPr lang="zh-CN" altLang="en-US" sz="2450" b="1" dirty="0">
              <a:solidFill>
                <a:schemeClr val="tx1"/>
              </a:solidFill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 marL="457200" lvl="1" indent="0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None/>
            </a:pPr>
            <a:r>
              <a:rPr lang="en-US" altLang="zh-CN" sz="2450" b="1" dirty="0">
                <a:solidFill>
                  <a:schemeClr val="tx1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        -</a:t>
            </a:r>
            <a:r>
              <a:rPr lang="zh-CN" altLang="en-US" sz="2450" b="1" dirty="0">
                <a:solidFill>
                  <a:srgbClr val="0070C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关中断</a:t>
            </a:r>
            <a:endParaRPr lang="zh-CN" altLang="en-US" sz="2450" b="1" dirty="0">
              <a:solidFill>
                <a:srgbClr val="0070C0"/>
              </a:solidFill>
              <a:latin typeface="宋体" panose="0201060003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278531" name="Group 3"/>
          <p:cNvGrpSpPr/>
          <p:nvPr/>
        </p:nvGrpSpPr>
        <p:grpSpPr bwMode="auto">
          <a:xfrm>
            <a:off x="5062855" y="3389630"/>
            <a:ext cx="3429000" cy="3200400"/>
            <a:chOff x="960" y="864"/>
            <a:chExt cx="2160" cy="2016"/>
          </a:xfrm>
        </p:grpSpPr>
        <p:sp>
          <p:nvSpPr>
            <p:cNvPr id="2" name="Rectangle 4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960" y="864"/>
              <a:ext cx="2160" cy="1632"/>
            </a:xfrm>
            <a:prstGeom prst="rect">
              <a:avLst/>
            </a:prstGeom>
            <a:noFill/>
            <a:ln w="9525">
              <a:solidFill>
                <a:srgbClr val="000066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0">
                  <a:solidFill>
                    <a:srgbClr val="FF0000"/>
                  </a:solidFill>
                </a:rPr>
                <a:t> </a:t>
              </a:r>
              <a:endParaRPr lang="en-US" altLang="zh-CN" sz="2400" b="0">
                <a:solidFill>
                  <a:srgbClr val="FF0000"/>
                </a:solidFill>
              </a:endParaRPr>
            </a:p>
          </p:txBody>
        </p:sp>
        <p:sp>
          <p:nvSpPr>
            <p:cNvPr id="26636" name="Text Box 5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035" y="945"/>
              <a:ext cx="1845" cy="29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cli();</a:t>
              </a:r>
              <a:endParaRPr lang="en-US" altLang="zh-CN" sz="2400">
                <a:solidFill>
                  <a:srgbClr val="FF0000"/>
                </a:solidFill>
              </a:endParaRPr>
            </a:p>
          </p:txBody>
        </p:sp>
        <p:sp>
          <p:nvSpPr>
            <p:cNvPr id="26637" name="Text Box 6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056" y="1296"/>
              <a:ext cx="12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临界区</a:t>
              </a:r>
              <a:endParaRPr lang="zh-CN" altLang="en-US" sz="2400"/>
            </a:p>
          </p:txBody>
        </p:sp>
        <p:sp>
          <p:nvSpPr>
            <p:cNvPr id="26638" name="Text Box 7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035" y="1728"/>
              <a:ext cx="1845" cy="29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sti();</a:t>
              </a:r>
              <a:endParaRPr lang="en-US" altLang="zh-CN" sz="2400">
                <a:solidFill>
                  <a:srgbClr val="FF0000"/>
                </a:solidFill>
              </a:endParaRPr>
            </a:p>
          </p:txBody>
        </p:sp>
        <p:sp>
          <p:nvSpPr>
            <p:cNvPr id="26639" name="Text Box 8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88" y="2112"/>
              <a:ext cx="12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剩余区</a:t>
              </a:r>
              <a:endParaRPr lang="zh-CN" altLang="en-US" sz="2400"/>
            </a:p>
          </p:txBody>
        </p:sp>
        <p:sp>
          <p:nvSpPr>
            <p:cNvPr id="26640" name="Rectangle 9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248" y="2592"/>
              <a:ext cx="15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进程</a:t>
              </a:r>
              <a:r>
                <a:rPr lang="en-US" altLang="zh-CN" sz="2400"/>
                <a:t>P</a:t>
              </a:r>
              <a:r>
                <a:rPr lang="en-US" altLang="zh-CN" sz="2400" baseline="-25000"/>
                <a:t>i</a:t>
              </a:r>
              <a:endParaRPr lang="en-US" altLang="zh-CN" sz="2400" baseline="-2500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95605" y="4433570"/>
            <a:ext cx="4572000" cy="152971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t">
            <a:spAutoFit/>
          </a:bodyPr>
          <a:p>
            <a:pPr marL="342900" indent="-342900" eaLnBrk="1" hangingPunct="1">
              <a:lnSpc>
                <a:spcPct val="130000"/>
              </a:lnSpc>
              <a:buFont typeface="Wingdings" panose="05000000000000000000" charset="0"/>
              <a:buChar char="n"/>
            </a:pPr>
            <a:r>
              <a:rPr lang="zh-CN" altLang="en-US" sz="2400" b="1" dirty="0" smtClean="0">
                <a:solidFill>
                  <a:srgbClr val="0070C0"/>
                </a:solidFill>
                <a:sym typeface="Symbol" panose="05050102010706020507" pitchFamily="18" charset="2"/>
              </a:rPr>
              <a:t>让</a:t>
            </a:r>
            <a:r>
              <a:rPr lang="zh-CN" altLang="en-US" sz="2400" b="1" dirty="0">
                <a:solidFill>
                  <a:srgbClr val="0070C0"/>
                </a:solidFill>
                <a:sym typeface="Symbol" panose="05050102010706020507" pitchFamily="18" charset="2"/>
              </a:rPr>
              <a:t>用户开关中断</a:t>
            </a:r>
            <a:r>
              <a:rPr lang="zh-CN" altLang="en-US" sz="2400" b="1" dirty="0" smtClean="0">
                <a:solidFill>
                  <a:srgbClr val="0070C0"/>
                </a:solidFill>
                <a:sym typeface="Symbol" panose="05050102010706020507" pitchFamily="18" charset="2"/>
              </a:rPr>
              <a:t>是非常危险且不方便，代价高</a:t>
            </a:r>
            <a:r>
              <a:rPr lang="zh-CN" altLang="en-US" sz="2400" b="1" dirty="0">
                <a:solidFill>
                  <a:srgbClr val="0070C0"/>
                </a:solidFill>
                <a:sym typeface="Symbol" panose="05050102010706020507" pitchFamily="18" charset="2"/>
              </a:rPr>
              <a:t>；</a:t>
            </a:r>
            <a:endParaRPr lang="en-US" altLang="zh-CN" sz="2400" b="1" dirty="0" smtClean="0">
              <a:solidFill>
                <a:srgbClr val="0070C0"/>
              </a:solidFill>
              <a:sym typeface="Symbol" panose="05050102010706020507" pitchFamily="18" charset="2"/>
            </a:endParaRPr>
          </a:p>
          <a:p>
            <a:pPr marL="342900" indent="-342900" eaLnBrk="1" hangingPunct="1">
              <a:lnSpc>
                <a:spcPct val="130000"/>
              </a:lnSpc>
              <a:buFont typeface="Wingdings" panose="05000000000000000000" charset="0"/>
              <a:buChar char="n"/>
            </a:pPr>
            <a:r>
              <a:rPr lang="zh-CN" altLang="en-US" sz="2400" b="1" dirty="0">
                <a:solidFill>
                  <a:srgbClr val="0070C0"/>
                </a:solidFill>
                <a:sym typeface="+mn-ea"/>
              </a:rPr>
              <a:t>对多处理器不适用</a:t>
            </a:r>
            <a:r>
              <a:rPr lang="zh-CN" altLang="en-US" sz="2400" b="1" dirty="0" smtClean="0">
                <a:solidFill>
                  <a:srgbClr val="0070C0"/>
                </a:solidFill>
                <a:sym typeface="+mn-ea"/>
              </a:rPr>
              <a:t>。</a:t>
            </a:r>
            <a:endParaRPr lang="zh-CN" altLang="en-US" sz="2400" b="1" dirty="0" smtClean="0">
              <a:solidFill>
                <a:srgbClr val="0070C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8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uiExpand="1" build="p"/>
      <p:bldP spid="3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实现互斥的</a:t>
            </a:r>
            <a:r>
              <a:rPr lang="zh-CN" altLang="en-US" dirty="0">
                <a:latin typeface="+mn-ea"/>
                <a:ea typeface="+mn-ea"/>
              </a:rPr>
              <a:t>硬件</a:t>
            </a:r>
            <a:r>
              <a:rPr lang="zh-CN" altLang="en-US" dirty="0">
                <a:latin typeface="+mn-ea"/>
                <a:ea typeface="+mn-ea"/>
              </a:rPr>
              <a:t>方案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417727"/>
            <a:ext cx="8229600" cy="4471988"/>
          </a:xfrm>
        </p:spPr>
        <p:txBody>
          <a:bodyPr/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专用机器</a:t>
            </a:r>
            <a:r>
              <a:rPr lang="zh-CN" altLang="en-US" sz="2800" b="1" dirty="0">
                <a:solidFill>
                  <a:schemeClr val="tx1"/>
                </a:solidFill>
              </a:rPr>
              <a:t>指令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450" b="1">
                <a:solidFill>
                  <a:schemeClr val="tx1"/>
                </a:solidFill>
                <a:sym typeface="Symbol" panose="05050102010706020507" pitchFamily="18" charset="2"/>
              </a:rPr>
              <a:t>处理器的设计者提出了一些机器指令，用于保证两个动作的</a:t>
            </a:r>
            <a:r>
              <a:rPr lang="zh-CN" altLang="en-US" sz="2450" b="1">
                <a:solidFill>
                  <a:srgbClr val="0070C0"/>
                </a:solidFill>
                <a:sym typeface="Symbol" panose="05050102010706020507" pitchFamily="18" charset="2"/>
              </a:rPr>
              <a:t>原子性</a:t>
            </a:r>
            <a:endParaRPr lang="zh-CN" altLang="en-US" sz="2450" b="1">
              <a:solidFill>
                <a:srgbClr val="0070C0"/>
              </a:solidFill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450" b="1">
                <a:solidFill>
                  <a:schemeClr val="tx1"/>
                </a:solidFill>
                <a:sym typeface="Symbol" panose="05050102010706020507" pitchFamily="18" charset="2"/>
              </a:rPr>
              <a:t>在</a:t>
            </a:r>
            <a:r>
              <a:rPr lang="zh-CN" altLang="en-US" sz="2450" b="1">
                <a:solidFill>
                  <a:srgbClr val="0070C0"/>
                </a:solidFill>
                <a:sym typeface="Symbol" panose="05050102010706020507" pitchFamily="18" charset="2"/>
              </a:rPr>
              <a:t>一个指令周期</a:t>
            </a:r>
            <a:r>
              <a:rPr lang="zh-CN" altLang="en-US" sz="2450" b="1">
                <a:solidFill>
                  <a:schemeClr val="tx1"/>
                </a:solidFill>
                <a:sym typeface="Symbol" panose="05050102010706020507" pitchFamily="18" charset="2"/>
              </a:rPr>
              <a:t>中</a:t>
            </a:r>
            <a:r>
              <a:rPr lang="zh-CN" altLang="en-US" sz="2450" b="1">
                <a:solidFill>
                  <a:schemeClr val="tx1"/>
                </a:solidFill>
                <a:sym typeface="Symbol" panose="05050102010706020507" pitchFamily="18" charset="2"/>
              </a:rPr>
              <a:t>完成</a:t>
            </a:r>
            <a:endParaRPr lang="zh-CN" altLang="en-US" sz="2450" b="1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450" b="1" dirty="0">
                <a:solidFill>
                  <a:schemeClr val="tx1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在指令执行过程中，其它指令访问内存将被</a:t>
            </a:r>
            <a:r>
              <a:rPr lang="zh-CN" altLang="en-US" sz="2450" b="1" dirty="0">
                <a:solidFill>
                  <a:schemeClr val="tx1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阻止</a:t>
            </a:r>
            <a:endParaRPr lang="zh-CN" altLang="en-US" sz="2450" b="1" dirty="0">
              <a:solidFill>
                <a:schemeClr val="tx1"/>
              </a:solidFill>
              <a:latin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450" b="1" dirty="0">
                <a:solidFill>
                  <a:srgbClr val="0070C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比较和交换</a:t>
            </a:r>
            <a:r>
              <a:rPr lang="zh-CN" altLang="en-US" sz="2450" b="1" dirty="0">
                <a:solidFill>
                  <a:srgbClr val="0070C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指令</a:t>
            </a:r>
            <a:endParaRPr lang="zh-CN" altLang="en-US" sz="2450" b="1" dirty="0">
              <a:solidFill>
                <a:srgbClr val="0070C0"/>
              </a:solidFill>
              <a:latin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683260" y="4221480"/>
            <a:ext cx="7792085" cy="21717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latinLnBrk="0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compare_and_swap(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*word, 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testval, 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newval)</a:t>
            </a:r>
            <a:endParaRPr lang="en-US" altLang="zh-CN" sz="24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latinLnBrk="0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4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latinLnBrk="0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oldval = *word;</a:t>
            </a:r>
            <a:endParaRPr lang="en-US" altLang="zh-CN" sz="24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latinLnBrk="0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(oldval == testval) *word = newval;</a:t>
            </a:r>
            <a:endParaRPr lang="en-US" altLang="zh-CN" sz="24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latinLnBrk="0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oldval;</a:t>
            </a:r>
            <a:endParaRPr lang="en-US" altLang="zh-CN" sz="24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latinLnBrk="0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24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uiExpand="1" build="p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实现互斥的</a:t>
            </a:r>
            <a:r>
              <a:rPr lang="zh-CN" altLang="en-US" dirty="0">
                <a:latin typeface="+mn-ea"/>
                <a:ea typeface="+mn-ea"/>
              </a:rPr>
              <a:t>硬件</a:t>
            </a:r>
            <a:r>
              <a:rPr lang="zh-CN" altLang="en-US" dirty="0">
                <a:latin typeface="+mn-ea"/>
                <a:ea typeface="+mn-ea"/>
              </a:rPr>
              <a:t>方案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417727"/>
            <a:ext cx="8229600" cy="4471988"/>
          </a:xfrm>
        </p:spPr>
        <p:txBody>
          <a:bodyPr/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450" b="1" dirty="0">
                <a:solidFill>
                  <a:schemeClr val="tx1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基于</a:t>
            </a:r>
            <a:r>
              <a:rPr lang="zh-CN" altLang="en-US" sz="2450" b="1" dirty="0">
                <a:solidFill>
                  <a:srgbClr val="0070C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比较和交换指令</a:t>
            </a:r>
            <a:r>
              <a:rPr lang="zh-CN" altLang="en-US" sz="2450" b="1" dirty="0">
                <a:solidFill>
                  <a:schemeClr val="tx1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的互斥方案</a:t>
            </a:r>
            <a:endParaRPr lang="zh-CN" altLang="en-US" sz="2450" b="1" dirty="0">
              <a:solidFill>
                <a:schemeClr val="tx1"/>
              </a:solidFill>
              <a:latin typeface="宋体" panose="02010600030101010101" pitchFamily="2" charset="-122"/>
              <a:sym typeface="Symbol" panose="05050102010706020507" pitchFamily="18" charset="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22780" y="2002155"/>
            <a:ext cx="5692140" cy="47577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实现互斥的</a:t>
            </a:r>
            <a:r>
              <a:rPr lang="zh-CN" altLang="en-US" dirty="0">
                <a:latin typeface="+mn-ea"/>
                <a:ea typeface="+mn-ea"/>
              </a:rPr>
              <a:t>硬件</a:t>
            </a:r>
            <a:r>
              <a:rPr lang="zh-CN" altLang="en-US" dirty="0">
                <a:latin typeface="+mn-ea"/>
                <a:ea typeface="+mn-ea"/>
              </a:rPr>
              <a:t>方案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05" y="1417955"/>
            <a:ext cx="8229600" cy="3088640"/>
          </a:xfrm>
        </p:spPr>
        <p:txBody>
          <a:bodyPr/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en-US" altLang="zh-CN" sz="2450" b="1" dirty="0">
                <a:solidFill>
                  <a:srgbClr val="0070C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exchange</a:t>
            </a:r>
            <a:r>
              <a:rPr lang="zh-CN" altLang="en-US" sz="2450" b="1" dirty="0">
                <a:solidFill>
                  <a:srgbClr val="0070C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指令</a:t>
            </a:r>
            <a:endParaRPr lang="zh-CN" altLang="en-US" sz="2450" b="1" dirty="0">
              <a:solidFill>
                <a:srgbClr val="0070C0"/>
              </a:solidFill>
              <a:latin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3260" y="1993900"/>
            <a:ext cx="7792085" cy="21717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latinLnBrk="0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exchange(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*register, 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memory)</a:t>
            </a:r>
            <a:endParaRPr lang="en-US" altLang="zh-CN" sz="24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latinLnBrk="0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24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latinLnBrk="0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 = *memory;</a:t>
            </a:r>
            <a:endParaRPr lang="en-US" altLang="zh-CN" sz="24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latinLnBrk="0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*memory = *register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4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latinLnBrk="0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*register = temp</a:t>
            </a: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altLang="zh-CN" sz="24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latinLnBrk="0" hangingPunct="1">
              <a:lnSpc>
                <a:spcPts val="26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240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实现互斥的</a:t>
            </a:r>
            <a:r>
              <a:rPr lang="zh-CN" altLang="en-US" dirty="0">
                <a:latin typeface="+mn-ea"/>
                <a:ea typeface="+mn-ea"/>
              </a:rPr>
              <a:t>硬件</a:t>
            </a:r>
            <a:r>
              <a:rPr lang="zh-CN" altLang="en-US" dirty="0">
                <a:latin typeface="+mn-ea"/>
                <a:ea typeface="+mn-ea"/>
              </a:rPr>
              <a:t>方案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417727"/>
            <a:ext cx="8229600" cy="4471988"/>
          </a:xfrm>
        </p:spPr>
        <p:txBody>
          <a:bodyPr/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450" b="1" dirty="0">
                <a:solidFill>
                  <a:schemeClr val="tx1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基于</a:t>
            </a:r>
            <a:r>
              <a:rPr lang="en-US" altLang="zh-CN" sz="2450" b="1" dirty="0">
                <a:solidFill>
                  <a:srgbClr val="0070C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exchange</a:t>
            </a:r>
            <a:r>
              <a:rPr lang="zh-CN" altLang="en-US" sz="2450" b="1" dirty="0">
                <a:solidFill>
                  <a:srgbClr val="0070C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指令</a:t>
            </a:r>
            <a:r>
              <a:rPr lang="zh-CN" altLang="en-US" sz="2450" b="1" dirty="0">
                <a:solidFill>
                  <a:schemeClr val="tx1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的互斥方案</a:t>
            </a:r>
            <a:endParaRPr lang="zh-CN" altLang="en-US" sz="2450" b="1" dirty="0">
              <a:solidFill>
                <a:schemeClr val="tx1"/>
              </a:solidFill>
              <a:latin typeface="宋体" panose="02010600030101010101" pitchFamily="2" charset="-122"/>
              <a:sym typeface="Symbol" panose="05050102010706020507" pitchFamily="18" charset="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15820" y="1995805"/>
            <a:ext cx="5066348" cy="47748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实现互斥的</a:t>
            </a:r>
            <a:r>
              <a:rPr lang="zh-CN" altLang="en-US" dirty="0">
                <a:latin typeface="+mn-ea"/>
                <a:ea typeface="+mn-ea"/>
              </a:rPr>
              <a:t>硬件</a:t>
            </a:r>
            <a:r>
              <a:rPr lang="zh-CN" altLang="en-US" dirty="0">
                <a:latin typeface="+mn-ea"/>
                <a:ea typeface="+mn-ea"/>
              </a:rPr>
              <a:t>方案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39115" y="1635125"/>
            <a:ext cx="3914140" cy="200977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t">
            <a:spAutoFit/>
          </a:bodyPr>
          <a:p>
            <a:pPr marL="0" indent="0" eaLnBrk="1" hangingPunct="1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2400" b="1" dirty="0">
                <a:solidFill>
                  <a:srgbClr val="0070C0"/>
                </a:solidFill>
                <a:sym typeface="Symbol" panose="05050102010706020507" pitchFamily="18" charset="2"/>
              </a:rPr>
              <a:t>专用机器指令方法</a:t>
            </a:r>
            <a:r>
              <a:rPr lang="zh-CN" altLang="en-US" sz="2400" b="1" dirty="0">
                <a:solidFill>
                  <a:srgbClr val="0070C0"/>
                </a:solidFill>
                <a:sym typeface="Symbol" panose="05050102010706020507" pitchFamily="18" charset="2"/>
              </a:rPr>
              <a:t>的优点：</a:t>
            </a:r>
            <a:endParaRPr lang="en-US" altLang="zh-CN" sz="2400" b="1" dirty="0" smtClean="0">
              <a:solidFill>
                <a:srgbClr val="0070C0"/>
              </a:solidFill>
              <a:sym typeface="Symbol" panose="05050102010706020507" pitchFamily="18" charset="2"/>
            </a:endParaRPr>
          </a:p>
          <a:p>
            <a:pPr marL="342900" indent="-342900" eaLnBrk="1" hangingPunct="1">
              <a:lnSpc>
                <a:spcPct val="130000"/>
              </a:lnSpc>
              <a:buFont typeface="Wingdings" panose="05000000000000000000" charset="0"/>
              <a:buChar char="n"/>
            </a:pPr>
            <a:r>
              <a:rPr lang="zh-CN" altLang="en-US" sz="2400" b="1" dirty="0">
                <a:solidFill>
                  <a:schemeClr val="tx1"/>
                </a:solidFill>
                <a:sym typeface="+mn-ea"/>
              </a:rPr>
              <a:t>适用于多处理器</a:t>
            </a:r>
            <a:endParaRPr lang="zh-CN" altLang="en-US" sz="2400" b="1" dirty="0">
              <a:solidFill>
                <a:schemeClr val="tx1"/>
              </a:solidFill>
              <a:sym typeface="+mn-ea"/>
            </a:endParaRPr>
          </a:p>
          <a:p>
            <a:pPr marL="342900" indent="-342900" eaLnBrk="1" hangingPunct="1">
              <a:lnSpc>
                <a:spcPct val="130000"/>
              </a:lnSpc>
              <a:buFont typeface="Wingdings" panose="05000000000000000000" charset="0"/>
              <a:buChar char="n"/>
            </a:pPr>
            <a:r>
              <a:rPr lang="zh-CN" altLang="en-US" sz="2400" b="1" dirty="0" smtClean="0">
                <a:solidFill>
                  <a:schemeClr val="tx1"/>
                </a:solidFill>
                <a:sym typeface="+mn-ea"/>
              </a:rPr>
              <a:t>简单</a:t>
            </a:r>
            <a:endParaRPr lang="zh-CN" altLang="en-US" sz="2400" b="1" dirty="0" smtClean="0">
              <a:solidFill>
                <a:schemeClr val="tx1"/>
              </a:solidFill>
              <a:sym typeface="+mn-ea"/>
            </a:endParaRPr>
          </a:p>
          <a:p>
            <a:pPr marL="342900" indent="-342900" eaLnBrk="1" hangingPunct="1">
              <a:lnSpc>
                <a:spcPct val="130000"/>
              </a:lnSpc>
              <a:buFont typeface="Wingdings" panose="05000000000000000000" charset="0"/>
              <a:buChar char="n"/>
            </a:pPr>
            <a:r>
              <a:rPr lang="zh-CN" altLang="en-US" sz="2400" b="1" dirty="0" smtClean="0">
                <a:solidFill>
                  <a:schemeClr val="tx1"/>
                </a:solidFill>
                <a:sym typeface="+mn-ea"/>
              </a:rPr>
              <a:t>可支持多个临界区</a:t>
            </a:r>
            <a:endParaRPr lang="zh-CN" altLang="en-US" sz="2400" b="1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4684395" y="1618615"/>
            <a:ext cx="3914140" cy="248920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 anchor="t">
            <a:spAutoFit/>
          </a:bodyPr>
          <a:p>
            <a:pPr marL="0" indent="0" eaLnBrk="1" hangingPunct="1">
              <a:lnSpc>
                <a:spcPct val="130000"/>
              </a:lnSpc>
              <a:buFont typeface="Wingdings" panose="05000000000000000000" charset="0"/>
              <a:buNone/>
            </a:pPr>
            <a:r>
              <a:rPr lang="zh-CN" altLang="en-US" sz="2400" b="1" dirty="0">
                <a:solidFill>
                  <a:srgbClr val="0070C0"/>
                </a:solidFill>
                <a:sym typeface="Symbol" panose="05050102010706020507" pitchFamily="18" charset="2"/>
              </a:rPr>
              <a:t>专用机器指令方法的</a:t>
            </a:r>
            <a:r>
              <a:rPr lang="zh-CN" altLang="en-US" sz="2400" b="1" dirty="0">
                <a:solidFill>
                  <a:srgbClr val="0070C0"/>
                </a:solidFill>
                <a:sym typeface="Symbol" panose="05050102010706020507" pitchFamily="18" charset="2"/>
              </a:rPr>
              <a:t>缺点：</a:t>
            </a:r>
            <a:endParaRPr lang="en-US" altLang="zh-CN" sz="2400" b="1" dirty="0" smtClean="0">
              <a:solidFill>
                <a:srgbClr val="0070C0"/>
              </a:solidFill>
              <a:sym typeface="Symbol" panose="05050102010706020507" pitchFamily="18" charset="2"/>
            </a:endParaRPr>
          </a:p>
          <a:p>
            <a:pPr marL="342900" indent="-342900" eaLnBrk="1" hangingPunct="1">
              <a:lnSpc>
                <a:spcPct val="130000"/>
              </a:lnSpc>
              <a:buFont typeface="Wingdings" panose="05000000000000000000" charset="0"/>
              <a:buChar char="n"/>
            </a:pPr>
            <a:r>
              <a:rPr lang="zh-CN" altLang="en-US" sz="2400" b="1" dirty="0" smtClean="0">
                <a:solidFill>
                  <a:schemeClr val="tx1"/>
                </a:solidFill>
                <a:sym typeface="+mn-ea"/>
              </a:rPr>
              <a:t>使用了忙</a:t>
            </a:r>
            <a:r>
              <a:rPr lang="zh-CN" altLang="en-US" sz="2400" b="1" dirty="0" smtClean="0">
                <a:solidFill>
                  <a:schemeClr val="tx1"/>
                </a:solidFill>
                <a:sym typeface="+mn-ea"/>
              </a:rPr>
              <a:t>等待</a:t>
            </a:r>
            <a:endParaRPr lang="zh-CN" altLang="en-US" sz="2400" b="1" dirty="0" smtClean="0">
              <a:solidFill>
                <a:schemeClr val="tx1"/>
              </a:solidFill>
              <a:sym typeface="+mn-ea"/>
            </a:endParaRPr>
          </a:p>
          <a:p>
            <a:pPr marL="342900" indent="-342900" eaLnBrk="1" hangingPunct="1">
              <a:lnSpc>
                <a:spcPct val="130000"/>
              </a:lnSpc>
              <a:buFont typeface="Wingdings" panose="05000000000000000000" charset="0"/>
              <a:buChar char="n"/>
            </a:pPr>
            <a:r>
              <a:rPr lang="zh-CN" altLang="en-US" sz="2400" b="1" dirty="0" smtClean="0">
                <a:solidFill>
                  <a:schemeClr val="tx1"/>
                </a:solidFill>
                <a:sym typeface="+mn-ea"/>
              </a:rPr>
              <a:t>可能饥</a:t>
            </a:r>
            <a:r>
              <a:rPr lang="zh-CN" altLang="en-US" sz="2400" b="1" dirty="0" smtClean="0">
                <a:solidFill>
                  <a:schemeClr val="tx1"/>
                </a:solidFill>
                <a:sym typeface="+mn-ea"/>
              </a:rPr>
              <a:t>饿</a:t>
            </a:r>
            <a:endParaRPr lang="zh-CN" altLang="en-US" sz="2400" b="1" dirty="0" smtClean="0">
              <a:solidFill>
                <a:schemeClr val="tx1"/>
              </a:solidFill>
              <a:sym typeface="+mn-ea"/>
            </a:endParaRPr>
          </a:p>
          <a:p>
            <a:pPr marL="342900" indent="-342900" eaLnBrk="1" hangingPunct="1">
              <a:lnSpc>
                <a:spcPct val="130000"/>
              </a:lnSpc>
              <a:buFont typeface="Wingdings" panose="05000000000000000000" charset="0"/>
              <a:buChar char="n"/>
            </a:pPr>
            <a:r>
              <a:rPr lang="zh-CN" altLang="en-US" sz="2400" b="1" dirty="0" smtClean="0">
                <a:solidFill>
                  <a:schemeClr val="tx1"/>
                </a:solidFill>
                <a:sym typeface="+mn-ea"/>
              </a:rPr>
              <a:t>可能死锁（</a:t>
            </a:r>
            <a:r>
              <a:rPr lang="zh-CN" altLang="en-US" sz="2400" b="1" dirty="0" smtClean="0">
                <a:solidFill>
                  <a:srgbClr val="0070C0"/>
                </a:solidFill>
                <a:sym typeface="+mn-ea"/>
              </a:rPr>
              <a:t>不同优先级的进程之间</a:t>
            </a:r>
            <a:r>
              <a:rPr lang="zh-CN" altLang="en-US" sz="2400" b="1" dirty="0" smtClean="0">
                <a:solidFill>
                  <a:schemeClr val="tx1"/>
                </a:solidFill>
                <a:sym typeface="+mn-ea"/>
              </a:rPr>
              <a:t>）</a:t>
            </a:r>
            <a:endParaRPr lang="zh-CN" altLang="en-US" sz="2400" b="1" dirty="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6" name="Rectangle 32"/>
          <p:cNvSpPr>
            <a:spLocks noChangeArrowheads="1"/>
          </p:cNvSpPr>
          <p:nvPr/>
        </p:nvSpPr>
        <p:spPr bwMode="auto">
          <a:xfrm>
            <a:off x="351155" y="4498975"/>
            <a:ext cx="8458200" cy="135509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术语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</a:t>
            </a:r>
            <a:r>
              <a:rPr lang="zh-CN" altLang="en-US" sz="2400" dirty="0" smtClean="0">
                <a:sym typeface="+mn-ea"/>
              </a:rPr>
              <a:t>饥饿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(Starvation)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sz="2400" dirty="0"/>
            </a:br>
            <a:r>
              <a:rPr lang="en-US" altLang="zh-CN" sz="2400" dirty="0"/>
              <a:t>       </a:t>
            </a:r>
            <a:r>
              <a:rPr lang="zh-CN" altLang="en-US" sz="2400" dirty="0"/>
              <a:t>由于别的并发的激活的进程持久占有所需资源,使某个异步进程在可预测的时间内不能被激活</a:t>
            </a:r>
            <a:r>
              <a:rPr lang="zh-CN" altLang="en-US" sz="2400" dirty="0"/>
              <a:t>的</a:t>
            </a:r>
            <a:r>
              <a:rPr lang="zh-CN" altLang="en-US" sz="2400" dirty="0"/>
              <a:t>情形。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" grpId="0" bldLvl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内容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556792"/>
            <a:ext cx="8229600" cy="44719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背景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实现互斥的软件方案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实现互斥的硬件</a:t>
            </a:r>
            <a:r>
              <a:rPr lang="zh-CN" altLang="en-US" sz="2800" b="1" dirty="0">
                <a:solidFill>
                  <a:schemeClr val="tx2"/>
                </a:solidFill>
              </a:rPr>
              <a:t>方案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0070C0"/>
                </a:solidFill>
              </a:rPr>
              <a:t>信号量</a:t>
            </a:r>
            <a:endParaRPr lang="zh-CN" altLang="en-US" sz="2800" b="1" dirty="0">
              <a:solidFill>
                <a:srgbClr val="0070C0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  <a:sym typeface="+mn-ea"/>
              </a:rPr>
              <a:t>读者</a:t>
            </a:r>
            <a:r>
              <a:rPr lang="en-US" altLang="zh-CN" sz="2800" b="1" dirty="0">
                <a:solidFill>
                  <a:schemeClr val="tx1"/>
                </a:solidFill>
                <a:sym typeface="+mn-ea"/>
              </a:rPr>
              <a:t>/</a:t>
            </a:r>
            <a:r>
              <a:rPr lang="zh-CN" altLang="en-US" sz="2800" b="1" dirty="0">
                <a:solidFill>
                  <a:schemeClr val="tx1"/>
                </a:solidFill>
                <a:sym typeface="+mn-ea"/>
              </a:rPr>
              <a:t>写者问题</a:t>
            </a:r>
            <a:endParaRPr lang="zh-CN" altLang="en-US" sz="2800" b="1" dirty="0">
              <a:solidFill>
                <a:schemeClr val="tx1"/>
              </a:solidFill>
              <a:sym typeface="+mn-ea"/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二元信号量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管程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消息传递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endParaRPr lang="zh-CN" altLang="en-US" sz="2800" b="1" dirty="0">
              <a:solidFill>
                <a:srgbClr val="0070C0"/>
              </a:solidFill>
            </a:endParaRPr>
          </a:p>
          <a:p>
            <a:pPr marL="457200" lvl="1" indent="0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None/>
            </a:pPr>
            <a:endParaRPr lang="zh-CN" altLang="en-US" sz="2800" b="1" dirty="0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内容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556792"/>
            <a:ext cx="8229600" cy="44719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0070C0"/>
                </a:solidFill>
              </a:rPr>
              <a:t>背景</a:t>
            </a:r>
            <a:endParaRPr lang="zh-CN" altLang="en-US" sz="2800" b="1" dirty="0">
              <a:solidFill>
                <a:srgbClr val="0070C0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实现互斥的软件方案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实现互斥的硬件</a:t>
            </a:r>
            <a:r>
              <a:rPr lang="zh-CN" altLang="en-US" sz="2800" b="1" dirty="0">
                <a:solidFill>
                  <a:schemeClr val="tx2"/>
                </a:solidFill>
              </a:rPr>
              <a:t>方案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信号量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  <a:sym typeface="+mn-ea"/>
              </a:rPr>
              <a:t>读者</a:t>
            </a:r>
            <a:r>
              <a:rPr lang="en-US" altLang="zh-CN" sz="2800" b="1" dirty="0">
                <a:solidFill>
                  <a:schemeClr val="tx1"/>
                </a:solidFill>
                <a:sym typeface="+mn-ea"/>
              </a:rPr>
              <a:t>/</a:t>
            </a:r>
            <a:r>
              <a:rPr lang="zh-CN" altLang="en-US" sz="2800" b="1" dirty="0">
                <a:solidFill>
                  <a:schemeClr val="tx1"/>
                </a:solidFill>
                <a:sym typeface="+mn-ea"/>
              </a:rPr>
              <a:t>写者问题</a:t>
            </a:r>
            <a:endParaRPr lang="zh-CN" altLang="en-US" sz="2800" b="1" dirty="0">
              <a:solidFill>
                <a:schemeClr val="tx1"/>
              </a:solidFill>
              <a:sym typeface="+mn-ea"/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二元信号量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管程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消息传递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endParaRPr lang="zh-CN" altLang="en-US" sz="2800" b="1" dirty="0">
              <a:solidFill>
                <a:srgbClr val="0070C0"/>
              </a:solidFill>
            </a:endParaRPr>
          </a:p>
          <a:p>
            <a:pPr marL="457200" lvl="1" indent="0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None/>
            </a:pPr>
            <a:endParaRPr lang="zh-CN" altLang="en-US" sz="2800" b="1" dirty="0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信号量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4335" y="2852420"/>
            <a:ext cx="8458200" cy="3689985"/>
          </a:xfrm>
        </p:spPr>
        <p:txBody>
          <a:bodyPr/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信号量（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Semaphore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）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450" b="1" dirty="0">
                <a:solidFill>
                  <a:schemeClr val="tx1"/>
                </a:solidFill>
                <a:sym typeface="+mn-ea"/>
              </a:rPr>
              <a:t>由荷兰学者</a:t>
            </a:r>
            <a:r>
              <a:rPr lang="en-US" altLang="zh-CN" sz="2450" b="1" dirty="0" err="1">
                <a:solidFill>
                  <a:schemeClr val="tx1"/>
                </a:solidFill>
                <a:sym typeface="+mn-ea"/>
              </a:rPr>
              <a:t>Dijkstra</a:t>
            </a:r>
            <a:r>
              <a:rPr lang="zh-CN" altLang="en-US" sz="2450" b="1" dirty="0">
                <a:solidFill>
                  <a:schemeClr val="tx1"/>
                </a:solidFill>
                <a:sym typeface="+mn-ea"/>
              </a:rPr>
              <a:t>提出的</a:t>
            </a:r>
            <a:r>
              <a:rPr lang="zh-CN" altLang="en-US" sz="24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用于</a:t>
            </a:r>
            <a:r>
              <a:rPr lang="zh-CN" altLang="en-US" sz="245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进程间传递信号</a:t>
            </a:r>
            <a:r>
              <a:rPr lang="zh-CN" altLang="en-US" sz="24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的</a:t>
            </a:r>
            <a:r>
              <a:rPr lang="zh-CN" altLang="en-US" sz="2450" b="1" dirty="0">
                <a:solidFill>
                  <a:schemeClr val="tx1"/>
                </a:solidFill>
                <a:sym typeface="+mn-ea"/>
              </a:rPr>
              <a:t>一种特殊</a:t>
            </a:r>
            <a:r>
              <a:rPr lang="zh-CN" altLang="en-US" sz="2450" b="1" dirty="0">
                <a:solidFill>
                  <a:srgbClr val="0070C0"/>
                </a:solidFill>
                <a:sym typeface="+mn-ea"/>
              </a:rPr>
              <a:t>整型变量</a:t>
            </a:r>
            <a:r>
              <a:rPr lang="zh-CN" altLang="en-US" sz="2450" b="1" dirty="0">
                <a:solidFill>
                  <a:schemeClr val="tx1"/>
                </a:solidFill>
                <a:sym typeface="+mn-ea"/>
              </a:rPr>
              <a:t>。</a:t>
            </a:r>
            <a:endParaRPr lang="zh-CN" altLang="en-US" sz="2450" b="1" dirty="0">
              <a:solidFill>
                <a:schemeClr val="tx1"/>
              </a:solidFill>
              <a:sym typeface="+mn-ea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en-US" altLang="zh-CN" sz="24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只有三种操作：</a:t>
            </a:r>
            <a:endParaRPr lang="zh-CN" altLang="en-US" sz="24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Arial" panose="020B0604020202020204" pitchFamily="34" charset="0"/>
              <a:buChar char="•"/>
            </a:pPr>
            <a:r>
              <a:rPr lang="zh-CN" alt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初始化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：可以初始化成</a:t>
            </a:r>
            <a:r>
              <a:rPr lang="zh-CN" alt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非负数</a:t>
            </a:r>
            <a:endParaRPr lang="zh-CN" altLang="en-US" sz="2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Arial" panose="020B0604020202020204" pitchFamily="34" charset="0"/>
              <a:buChar char="•"/>
            </a:pPr>
            <a:r>
              <a:rPr lang="zh-CN" alt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递减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：</a:t>
            </a:r>
            <a:r>
              <a:rPr lang="en-US" altLang="zh-CN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semwait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原子操作，减</a:t>
            </a:r>
            <a:r>
              <a:rPr lang="en-US" altLang="zh-CN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，若变成负数则</a:t>
            </a:r>
            <a:r>
              <a:rPr lang="zh-CN" alt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阻塞执行该操作的进程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，否则继续运行</a:t>
            </a:r>
            <a:endParaRPr lang="zh-CN" altLang="en-US" sz="21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Arial" panose="020B0604020202020204" pitchFamily="34" charset="0"/>
              <a:buChar char="•"/>
            </a:pPr>
            <a:r>
              <a:rPr lang="zh-CN" alt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增加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：</a:t>
            </a:r>
            <a:r>
              <a:rPr lang="en-US" altLang="zh-CN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semsignal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原子操作，加</a:t>
            </a:r>
            <a:r>
              <a:rPr lang="en-US" altLang="zh-CN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，若值小于等于</a:t>
            </a:r>
            <a:r>
              <a:rPr lang="en-US" altLang="zh-CN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，则</a:t>
            </a:r>
            <a:r>
              <a:rPr lang="zh-CN" alt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被</a:t>
            </a:r>
            <a:r>
              <a:rPr lang="en-US" altLang="zh-CN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semwait</a:t>
            </a:r>
            <a:r>
              <a:rPr lang="zh-CN" alt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阻塞的进程解除阻塞</a:t>
            </a:r>
            <a:endParaRPr lang="zh-CN" altLang="en-US" sz="21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6" name="Rectangle 3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94335" y="1268730"/>
            <a:ext cx="8458200" cy="135509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术语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原子操作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(Atomic Operation)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zh-CN" sz="2400" dirty="0"/>
            </a:br>
            <a:r>
              <a:rPr lang="en-US" altLang="zh-CN" sz="2400" dirty="0"/>
              <a:t>       </a:t>
            </a:r>
            <a:r>
              <a:rPr lang="zh-CN" altLang="en-US" sz="2400" dirty="0"/>
              <a:t>不会被进程（线程）调度机制打断的操作；这种操作一旦开始，就一直运行到结束，中间不会有任何切换。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34611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信号量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898525" y="1699260"/>
          <a:ext cx="7501114" cy="5067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" imgW="10715625" imgH="7239000" progId="Paint.Picture">
                  <p:embed/>
                </p:oleObj>
              </mc:Choice>
              <mc:Fallback>
                <p:oleObj name="" r:id="rId2" imgW="10715625" imgH="72390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8525" y="1699260"/>
                        <a:ext cx="7501114" cy="5067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23545" y="1125855"/>
            <a:ext cx="47663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2400" b="1">
                <a:solidFill>
                  <a:srgbClr val="0070C0"/>
                </a:solidFill>
              </a:rPr>
              <a:t>信号量原语的定义</a:t>
            </a:r>
            <a:endParaRPr lang="zh-CN" altLang="en-US" sz="2400" b="1">
              <a:solidFill>
                <a:srgbClr val="0070C0"/>
              </a:solidFill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5219700" y="1988820"/>
            <a:ext cx="1234440" cy="360045"/>
          </a:xfrm>
          <a:prstGeom prst="wedgeRoundRectCallout">
            <a:avLst>
              <a:gd name="adj1" fmla="val -166718"/>
              <a:gd name="adj2" fmla="val 49470"/>
              <a:gd name="adj3" fmla="val 16667"/>
            </a:avLst>
          </a:prstGeom>
          <a:solidFill>
            <a:schemeClr val="bg1">
              <a:lumMod val="85000"/>
            </a:schemeClr>
          </a:solidFill>
          <a:ln w="28575" cap="flat" cmpd="dbl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等待队列</a:t>
            </a: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信号量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423545" y="1125855"/>
            <a:ext cx="47663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2400" b="1">
                <a:solidFill>
                  <a:srgbClr val="0070C0"/>
                </a:solidFill>
              </a:rPr>
              <a:t>利用信号量实现互斥</a:t>
            </a:r>
            <a:endParaRPr lang="zh-CN" altLang="en-US" sz="2400" b="1">
              <a:solidFill>
                <a:srgbClr val="0070C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402715" y="1772920"/>
          <a:ext cx="6640806" cy="4854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" imgW="9486900" imgH="6934200" progId="Paint.Picture">
                  <p:embed/>
                </p:oleObj>
              </mc:Choice>
              <mc:Fallback>
                <p:oleObj name="" r:id="rId2" imgW="9486900" imgH="693420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2715" y="1772920"/>
                        <a:ext cx="6640806" cy="48540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圆角矩形标注 1"/>
          <p:cNvSpPr/>
          <p:nvPr>
            <p:custDataLst>
              <p:tags r:id="rId4"/>
            </p:custDataLst>
          </p:nvPr>
        </p:nvSpPr>
        <p:spPr>
          <a:xfrm>
            <a:off x="5215890" y="2996565"/>
            <a:ext cx="2299970" cy="691515"/>
          </a:xfrm>
          <a:prstGeom prst="wedgeRoundRectCallout">
            <a:avLst>
              <a:gd name="adj1" fmla="val -96493"/>
              <a:gd name="adj2" fmla="val -99678"/>
              <a:gd name="adj3" fmla="val 16667"/>
            </a:avLst>
          </a:prstGeom>
          <a:solidFill>
            <a:schemeClr val="bg1">
              <a:lumMod val="85000"/>
            </a:schemeClr>
          </a:solidFill>
          <a:ln w="28575" cap="flat" cmpd="dbl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信号量初值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只有一个进程可以进入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信号量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412875"/>
            <a:ext cx="8343900" cy="4977765"/>
          </a:xfrm>
        </p:spPr>
        <p:txBody>
          <a:bodyPr/>
          <a:p>
            <a:pPr marL="171450" lvl="1" indent="-45720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en-US" altLang="zh-CN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semwait</a:t>
            </a: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和</a:t>
            </a:r>
            <a:r>
              <a:rPr lang="en-US" altLang="zh-CN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semsignal</a:t>
            </a: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原子操作的</a:t>
            </a: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实现</a:t>
            </a: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571500" lvl="2" indent="-34290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en-US" altLang="zh-CN" sz="21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15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硬件或固件实现</a:t>
            </a:r>
            <a:endParaRPr lang="zh-CN" altLang="en-US" sz="21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571500" lvl="2" indent="-34290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15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软件实现</a:t>
            </a:r>
            <a:r>
              <a:rPr lang="zh-CN" altLang="en-US" sz="21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：</a:t>
            </a:r>
            <a:r>
              <a:rPr lang="en-US" altLang="zh-CN" sz="21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Dekker</a:t>
            </a:r>
            <a:r>
              <a:rPr lang="zh-CN" altLang="en-US" sz="21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算法或</a:t>
            </a:r>
            <a:r>
              <a:rPr lang="en-US" altLang="zh-CN" sz="21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Peterson</a:t>
            </a:r>
            <a:r>
              <a:rPr lang="zh-CN" altLang="en-US" sz="215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算法</a:t>
            </a:r>
            <a:endParaRPr lang="zh-CN" altLang="en-US" sz="21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228600" lvl="2" indent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None/>
            </a:pPr>
            <a:r>
              <a:rPr lang="en-US" altLang="zh-CN" sz="215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  </a:t>
            </a:r>
            <a:r>
              <a:rPr lang="zh-CN" altLang="en-US" sz="215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使用</a:t>
            </a:r>
            <a:r>
              <a:rPr lang="en-US" altLang="zh-CN" sz="215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compare&amp;swap</a:t>
            </a:r>
            <a:r>
              <a:rPr lang="zh-CN" altLang="en-US" sz="215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指令实现</a:t>
            </a:r>
            <a:r>
              <a:rPr lang="en-US" altLang="zh-CN" sz="215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     </a:t>
            </a:r>
            <a:r>
              <a:rPr lang="zh-CN" altLang="en-US" sz="215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使用中断实现</a:t>
            </a:r>
            <a:endParaRPr lang="zh-CN" altLang="en-US" sz="21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571500" lvl="2" indent="-34290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endParaRPr lang="zh-CN" altLang="en-US" sz="215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None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20" name="对象 19"/>
          <p:cNvGraphicFramePr/>
          <p:nvPr>
            <p:custDataLst>
              <p:tags r:id="rId1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" imgW="9525" imgH="9525" progId="Paint.Picture">
                  <p:embed/>
                </p:oleObj>
              </mc:Choice>
              <mc:Fallback>
                <p:oleObj name="" r:id="rId2" imgW="9525" imgH="9525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/>
          <p:nvPr>
            <p:custDataLst>
              <p:tags r:id="rId4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5" imgW="9525" imgH="9525" progId="Paint.Picture">
                  <p:embed/>
                </p:oleObj>
              </mc:Choice>
              <mc:Fallback>
                <p:oleObj name="" r:id="rId5" imgW="9525" imgH="9525" progId="Paint.Picture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/>
          <p:nvPr>
            <p:custDataLst>
              <p:tags r:id="rId6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7" imgW="9525" imgH="9525" progId="Paint.Picture">
                  <p:embed/>
                </p:oleObj>
              </mc:Choice>
              <mc:Fallback>
                <p:oleObj name="" r:id="rId7" imgW="9525" imgH="9525" progId="Paint.Picture">
                  <p:embed/>
                  <p:pic>
                    <p:nvPicPr>
                      <p:cNvPr id="0" name="图片 2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87450" y="2924810"/>
            <a:ext cx="7114222" cy="3893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信号量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423545" y="1125855"/>
            <a:ext cx="7795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en-US" altLang="zh-CN" sz="2400" b="1">
                <a:solidFill>
                  <a:srgbClr val="0070C0"/>
                </a:solidFill>
              </a:rPr>
              <a:t>A,B,C</a:t>
            </a:r>
            <a:r>
              <a:rPr lang="zh-CN" altLang="en-US" sz="2400" b="1">
                <a:solidFill>
                  <a:srgbClr val="0070C0"/>
                </a:solidFill>
              </a:rPr>
              <a:t>三个进程利用信号量</a:t>
            </a:r>
            <a:r>
              <a:rPr lang="en-US" altLang="zh-CN" sz="2400" b="1">
                <a:solidFill>
                  <a:srgbClr val="0070C0"/>
                </a:solidFill>
              </a:rPr>
              <a:t>lock</a:t>
            </a:r>
            <a:r>
              <a:rPr lang="zh-CN" altLang="en-US" sz="2400" b="1">
                <a:solidFill>
                  <a:srgbClr val="0070C0"/>
                </a:solidFill>
              </a:rPr>
              <a:t>实现互斥后的执行顺序</a:t>
            </a:r>
            <a:endParaRPr lang="zh-CN" altLang="en-US" sz="2400" b="1">
              <a:solidFill>
                <a:srgbClr val="0070C0"/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88720" y="1727835"/>
            <a:ext cx="7266305" cy="5060950"/>
            <a:chOff x="2324" y="2721"/>
            <a:chExt cx="11443" cy="7970"/>
          </a:xfrm>
        </p:grpSpPr>
        <p:graphicFrame>
          <p:nvGraphicFramePr>
            <p:cNvPr id="2" name="对象 1"/>
            <p:cNvGraphicFramePr>
              <a:graphicFrameLocks noChangeAspect="1"/>
            </p:cNvGraphicFramePr>
            <p:nvPr>
              <p:custDataLst>
                <p:tags r:id="rId1"/>
              </p:custDataLst>
            </p:nvPr>
          </p:nvGraphicFramePr>
          <p:xfrm>
            <a:off x="2324" y="2901"/>
            <a:ext cx="8421" cy="77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" r:id="rId2" imgW="7639050" imgH="7067550" progId="Paint.Picture">
                    <p:embed/>
                  </p:oleObj>
                </mc:Choice>
                <mc:Fallback>
                  <p:oleObj name="" r:id="rId2" imgW="7639050" imgH="7067550" progId="Paint.Picture">
                    <p:embed/>
                    <p:pic>
                      <p:nvPicPr>
                        <p:cNvPr id="0" name="图片 5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2324" y="2901"/>
                          <a:ext cx="8421" cy="779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文本框 6"/>
            <p:cNvSpPr txBox="1"/>
            <p:nvPr>
              <p:custDataLst>
                <p:tags r:id="rId4"/>
              </p:custDataLst>
            </p:nvPr>
          </p:nvSpPr>
          <p:spPr>
            <a:xfrm>
              <a:off x="2436" y="2721"/>
              <a:ext cx="172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indent="0" algn="ctr">
                <a:buFont typeface="Wingdings" panose="05000000000000000000" charset="0"/>
                <a:buNone/>
              </a:pPr>
              <a:r>
                <a:rPr lang="zh-CN" altLang="en-US" sz="1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信号量</a:t>
              </a:r>
              <a:endPara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 algn="ctr">
                <a:buFont typeface="Wingdings" panose="05000000000000000000" charset="0"/>
                <a:buNone/>
              </a:pPr>
              <a:r>
                <a:rPr lang="en-US" altLang="zh-CN" sz="1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lock</a:t>
              </a:r>
              <a:r>
                <a:rPr lang="zh-CN" altLang="en-US" sz="1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的队列</a:t>
              </a:r>
              <a:endPara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5"/>
              </p:custDataLst>
            </p:nvPr>
          </p:nvSpPr>
          <p:spPr>
            <a:xfrm>
              <a:off x="4557" y="2721"/>
              <a:ext cx="172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indent="0" algn="ctr">
                <a:buFont typeface="Wingdings" panose="05000000000000000000" charset="0"/>
                <a:buNone/>
              </a:pPr>
              <a:r>
                <a:rPr lang="zh-CN" altLang="en-US" sz="1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信号量</a:t>
              </a:r>
              <a:endPara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 algn="ctr">
                <a:buFont typeface="Wingdings" panose="05000000000000000000" charset="0"/>
                <a:buNone/>
              </a:pPr>
              <a:r>
                <a:rPr lang="en-US" altLang="zh-CN" sz="1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lock</a:t>
              </a:r>
              <a:r>
                <a:rPr lang="zh-CN" altLang="en-US" sz="1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的值</a:t>
              </a:r>
              <a:endPara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" name="对象 8"/>
            <p:cNvGraphicFramePr/>
            <p:nvPr>
              <p:custDataLst>
                <p:tags r:id="rId6"/>
              </p:custDataLst>
            </p:nvPr>
          </p:nvGraphicFramePr>
          <p:xfrm>
            <a:off x="11622" y="2905"/>
            <a:ext cx="600" cy="40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" name="" r:id="rId7" imgW="381000" imgH="2543175" progId="Paint.Picture">
                    <p:embed/>
                  </p:oleObj>
                </mc:Choice>
                <mc:Fallback>
                  <p:oleObj name="" r:id="rId7" imgW="381000" imgH="2543175" progId="Paint.Picture">
                    <p:embed/>
                    <p:pic>
                      <p:nvPicPr>
                        <p:cNvPr id="0" name="图片 9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1622" y="2905"/>
                          <a:ext cx="600" cy="40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文本框 10"/>
            <p:cNvSpPr txBox="1"/>
            <p:nvPr>
              <p:custDataLst>
                <p:tags r:id="rId9"/>
              </p:custDataLst>
            </p:nvPr>
          </p:nvSpPr>
          <p:spPr>
            <a:xfrm>
              <a:off x="12222" y="3471"/>
              <a:ext cx="145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indent="0" algn="ctr">
                <a:buFont typeface="Wingdings" panose="05000000000000000000" charset="0"/>
                <a:buNone/>
              </a:pPr>
              <a:r>
                <a:rPr lang="zh-CN" sz="1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临界区</a:t>
              </a:r>
              <a:endParaRPr lang="zh-CN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0"/>
              </p:custDataLst>
            </p:nvPr>
          </p:nvSpPr>
          <p:spPr>
            <a:xfrm>
              <a:off x="12309" y="4801"/>
              <a:ext cx="1458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indent="0" algn="ctr">
                <a:buFont typeface="Wingdings" panose="05000000000000000000" charset="0"/>
                <a:buNone/>
              </a:pPr>
              <a:r>
                <a:rPr lang="zh-CN" sz="1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正常执行</a:t>
              </a:r>
              <a:endParaRPr lang="zh-CN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1"/>
              </p:custDataLst>
            </p:nvPr>
          </p:nvSpPr>
          <p:spPr>
            <a:xfrm>
              <a:off x="12283" y="5566"/>
              <a:ext cx="1294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indent="0" algn="ctr">
                <a:buFont typeface="Wingdings" panose="05000000000000000000" charset="0"/>
                <a:buNone/>
              </a:pPr>
              <a:r>
                <a:rPr lang="zh-CN" sz="1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阻塞在信号量</a:t>
              </a:r>
              <a:r>
                <a:rPr lang="en-US" altLang="zh-CN" sz="1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lock</a:t>
              </a:r>
              <a:r>
                <a:rPr lang="zh-CN" altLang="en-US" sz="1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上</a:t>
              </a:r>
              <a:endPara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695" y="5720080"/>
            <a:ext cx="4561427" cy="110270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145" y="3213735"/>
            <a:ext cx="4423410" cy="113728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" y="3261600"/>
            <a:ext cx="4551712" cy="1078421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" y="4320000"/>
            <a:ext cx="4610005" cy="1117282"/>
          </a:xfrm>
          <a:prstGeom prst="rect">
            <a:avLst/>
          </a:prstGeom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信号量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412875"/>
            <a:ext cx="8458200" cy="4977765"/>
          </a:xfrm>
        </p:spPr>
        <p:txBody>
          <a:bodyPr/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强信号量（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trong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Semaphore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）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200" b="1" dirty="0">
                <a:solidFill>
                  <a:schemeClr val="tx1"/>
                </a:solidFill>
                <a:sym typeface="+mn-ea"/>
              </a:rPr>
              <a:t>进程从阻塞队列中移出的顺序遵循先入先出（</a:t>
            </a:r>
            <a:r>
              <a:rPr lang="en-US" altLang="zh-CN" sz="2200" b="1" dirty="0">
                <a:solidFill>
                  <a:schemeClr val="tx1"/>
                </a:solidFill>
                <a:sym typeface="+mn-ea"/>
              </a:rPr>
              <a:t>FIFO</a:t>
            </a:r>
            <a:r>
              <a:rPr lang="zh-CN" altLang="en-US" sz="2200" b="1" dirty="0">
                <a:solidFill>
                  <a:schemeClr val="tx1"/>
                </a:solidFill>
                <a:sym typeface="+mn-ea"/>
              </a:rPr>
              <a:t>）策略，被阻塞时间最久的进程最先从队列释放</a:t>
            </a:r>
            <a:endParaRPr lang="zh-CN" altLang="en-US" sz="2200" b="1" dirty="0">
              <a:solidFill>
                <a:schemeClr val="tx1"/>
              </a:solidFill>
              <a:sym typeface="+mn-ea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可以避免发生饥饿</a:t>
            </a:r>
            <a:endParaRPr lang="zh-CN" altLang="en-US" sz="2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lvl="1" indent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None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6250" y="3284220"/>
            <a:ext cx="1441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ctr">
              <a:buFont typeface="Wingdings" panose="05000000000000000000" charset="0"/>
              <a:buNone/>
            </a:pPr>
            <a:r>
              <a:rPr lang="en-US" altLang="zh-CN" sz="1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semwait</a:t>
            </a:r>
            <a:r>
              <a:rPr lang="zh-CN" altLang="en-US" sz="1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且超时</a:t>
            </a:r>
            <a:endParaRPr lang="zh-CN" altLang="en-US" sz="1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1495" y="4374000"/>
            <a:ext cx="1441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ctr">
              <a:buFont typeface="Wingdings" panose="05000000000000000000" charset="0"/>
              <a:buNone/>
            </a:pPr>
            <a:r>
              <a:rPr lang="en-US" altLang="zh-CN" sz="1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semwait</a:t>
            </a:r>
            <a:endParaRPr lang="en-US" altLang="zh-CN" sz="1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6740" y="5690870"/>
            <a:ext cx="1441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ctr">
              <a:buFont typeface="Wingdings" panose="05000000000000000000" charset="0"/>
              <a:buNone/>
            </a:pPr>
            <a:r>
              <a:rPr lang="en-US" altLang="zh-CN" sz="1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semsignal</a:t>
            </a:r>
            <a:endParaRPr lang="en-US" altLang="zh-CN" sz="1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75555" y="3285490"/>
            <a:ext cx="1441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ctr">
              <a:buFont typeface="Wingdings" panose="05000000000000000000" charset="0"/>
              <a:buNone/>
            </a:pPr>
            <a:r>
              <a:rPr lang="zh-CN" altLang="en-US" sz="1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超时</a:t>
            </a:r>
            <a:endParaRPr lang="zh-CN" altLang="en-US" sz="1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265" y="4351020"/>
            <a:ext cx="4283075" cy="10509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075555" y="4436745"/>
            <a:ext cx="1441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ctr">
              <a:buFont typeface="Wingdings" panose="05000000000000000000" charset="0"/>
              <a:buNone/>
            </a:pPr>
            <a:r>
              <a:rPr lang="en-US" altLang="zh-CN" sz="1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semwait</a:t>
            </a:r>
            <a:endParaRPr lang="en-US" altLang="zh-CN" sz="1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 rot="0">
            <a:off x="4834890" y="5516880"/>
            <a:ext cx="4235450" cy="1245870"/>
            <a:chOff x="7614" y="8688"/>
            <a:chExt cx="6670" cy="1962"/>
          </a:xfrm>
        </p:grpSpPr>
        <p:sp>
          <p:nvSpPr>
            <p:cNvPr id="13" name="椭圆 12"/>
            <p:cNvSpPr/>
            <p:nvPr/>
          </p:nvSpPr>
          <p:spPr>
            <a:xfrm>
              <a:off x="10815" y="8688"/>
              <a:ext cx="119" cy="1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椭圆 13"/>
            <p:cNvSpPr/>
            <p:nvPr>
              <p:custDataLst>
                <p:tags r:id="rId6"/>
              </p:custDataLst>
            </p:nvPr>
          </p:nvSpPr>
          <p:spPr>
            <a:xfrm>
              <a:off x="10815" y="8888"/>
              <a:ext cx="119" cy="119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7614" y="9088"/>
              <a:ext cx="6670" cy="1562"/>
            </a:xfrm>
            <a:prstGeom prst="rect">
              <a:avLst/>
            </a:prstGeom>
          </p:spPr>
        </p:pic>
      </p:grpSp>
      <p:graphicFrame>
        <p:nvGraphicFramePr>
          <p:cNvPr id="11" name="对象 10"/>
          <p:cNvGraphicFramePr/>
          <p:nvPr/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9" imgW="9525" imgH="9525" progId="Paint.Picture">
                  <p:embed/>
                </p:oleObj>
              </mc:Choice>
              <mc:Fallback>
                <p:oleObj name="" r:id="rId9" imgW="9525" imgH="9525" progId="Paint.Picture">
                  <p:embed/>
                  <p:pic>
                    <p:nvPicPr>
                      <p:cNvPr id="0" name="图片 1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/>
          <p:nvPr/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1" imgW="9525" imgH="9525" progId="Paint.Picture">
                  <p:embed/>
                </p:oleObj>
              </mc:Choice>
              <mc:Fallback>
                <p:oleObj name="" r:id="rId11" imgW="9525" imgH="9525" progId="Paint.Picture">
                  <p:embed/>
                  <p:pic>
                    <p:nvPicPr>
                      <p:cNvPr id="0" name="图片 2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/>
          <p:nvPr/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" name="" r:id="rId12" imgW="9525" imgH="9525" progId="Paint.Picture">
                  <p:embed/>
                </p:oleObj>
              </mc:Choice>
              <mc:Fallback>
                <p:oleObj name="" r:id="rId12" imgW="9525" imgH="9525" progId="Paint.Picture">
                  <p:embed/>
                  <p:pic>
                    <p:nvPicPr>
                      <p:cNvPr id="0" name="图片 2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/>
          <p:nvPr/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" name="" r:id="rId13" imgW="9525" imgH="9525" progId="Paint.Picture">
                  <p:embed/>
                </p:oleObj>
              </mc:Choice>
              <mc:Fallback>
                <p:oleObj name="" r:id="rId13" imgW="9525" imgH="9525" progId="Paint.Picture">
                  <p:embed/>
                  <p:pic>
                    <p:nvPicPr>
                      <p:cNvPr id="0" name="图片 3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/>
          <p:nvPr/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" name="" r:id="rId14" imgW="9525" imgH="9525" progId="Paint.Picture">
                  <p:embed/>
                </p:oleObj>
              </mc:Choice>
              <mc:Fallback>
                <p:oleObj name="" r:id="rId14" imgW="9525" imgH="9525" progId="Paint.Picture">
                  <p:embed/>
                  <p:pic>
                    <p:nvPicPr>
                      <p:cNvPr id="0" name="图片 3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/>
          <p:nvPr/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" name="" r:id="rId15" imgW="9525" imgH="9525" progId="Paint.Picture">
                  <p:embed/>
                </p:oleObj>
              </mc:Choice>
              <mc:Fallback>
                <p:oleObj name="" r:id="rId15" imgW="9525" imgH="9525" progId="Paint.Picture">
                  <p:embed/>
                  <p:pic>
                    <p:nvPicPr>
                      <p:cNvPr id="0" name="图片 3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/>
          <p:nvPr/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" name="" r:id="rId16" imgW="9525" imgH="9525" progId="Paint.Picture">
                  <p:embed/>
                </p:oleObj>
              </mc:Choice>
              <mc:Fallback>
                <p:oleObj name="" r:id="rId16" imgW="9525" imgH="9525" progId="Paint.Picture">
                  <p:embed/>
                  <p:pic>
                    <p:nvPicPr>
                      <p:cNvPr id="0" name="图片 3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/>
          <p:nvPr/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" name="" r:id="rId17" imgW="9525" imgH="9525" progId="Paint.Picture">
                  <p:embed/>
                </p:oleObj>
              </mc:Choice>
              <mc:Fallback>
                <p:oleObj name="" r:id="rId17" imgW="9525" imgH="9525" progId="Paint.Picture">
                  <p:embed/>
                  <p:pic>
                    <p:nvPicPr>
                      <p:cNvPr id="0" name="图片 3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/>
          <p:cNvGraphicFramePr/>
          <p:nvPr/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" name="" r:id="rId18" imgW="9525" imgH="9525" progId="Paint.Picture">
                  <p:embed/>
                </p:oleObj>
              </mc:Choice>
              <mc:Fallback>
                <p:oleObj name="" r:id="rId18" imgW="9525" imgH="9525" progId="Paint.Picture">
                  <p:embed/>
                  <p:pic>
                    <p:nvPicPr>
                      <p:cNvPr id="0" name="图片 4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/>
          <p:nvPr/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" name="" r:id="rId19" imgW="9525" imgH="9525" progId="Paint.Picture">
                  <p:embed/>
                </p:oleObj>
              </mc:Choice>
              <mc:Fallback>
                <p:oleObj name="" r:id="rId19" imgW="9525" imgH="9525" progId="Paint.Picture">
                  <p:embed/>
                  <p:pic>
                    <p:nvPicPr>
                      <p:cNvPr id="0" name="图片 4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uiExpand="1" build="p"/>
      <p:bldP spid="8" grpId="0"/>
      <p:bldP spid="6" grpId="0"/>
      <p:bldP spid="7" grpId="0"/>
      <p:bldP spid="3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信号量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412875"/>
            <a:ext cx="8458200" cy="4977765"/>
          </a:xfrm>
        </p:spPr>
        <p:txBody>
          <a:bodyPr/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生产者消费者问题的解决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方案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200" b="1" dirty="0">
                <a:solidFill>
                  <a:schemeClr val="tx1"/>
                </a:solidFill>
                <a:sym typeface="+mn-ea"/>
              </a:rPr>
              <a:t>一个或多个生产者，一个</a:t>
            </a:r>
            <a:r>
              <a:rPr lang="zh-CN" altLang="en-US" sz="2200" b="1" dirty="0">
                <a:solidFill>
                  <a:schemeClr val="tx1"/>
                </a:solidFill>
                <a:sym typeface="+mn-ea"/>
              </a:rPr>
              <a:t>消费者</a:t>
            </a:r>
            <a:endParaRPr lang="zh-CN" altLang="en-US" sz="2200" b="1" dirty="0">
              <a:solidFill>
                <a:schemeClr val="tx1"/>
              </a:solidFill>
              <a:sym typeface="+mn-ea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先假定缓冲区</a:t>
            </a: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无限长</a:t>
            </a:r>
            <a:endParaRPr lang="zh-CN" altLang="en-US" sz="2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在任一时刻只有一个主体（生产者或消费者）可访问</a:t>
            </a: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缓冲区</a:t>
            </a: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缓冲区为空时，消费者应</a:t>
            </a: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阻塞</a:t>
            </a: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1685" y="2852420"/>
            <a:ext cx="3958590" cy="208407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292090" y="4076700"/>
            <a:ext cx="19157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ctr">
              <a:buFont typeface="Wingdings" panose="05000000000000000000" charset="0"/>
              <a:buNone/>
            </a:pPr>
            <a:r>
              <a:rPr lang="zh-CN" altLang="en-US" sz="1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蓝色的部分为已占用的缓冲区</a:t>
            </a:r>
            <a:endParaRPr lang="zh-CN" altLang="en-US" sz="1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/>
          <p:cNvGraphicFramePr/>
          <p:nvPr>
            <p:custDataLst>
              <p:tags r:id="rId2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9525" imgH="9525" progId="Paint.Picture">
                  <p:embed/>
                </p:oleObj>
              </mc:Choice>
              <mc:Fallback>
                <p:oleObj name="" r:id="rId3" imgW="9525" imgH="9525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/>
          <p:nvPr>
            <p:custDataLst>
              <p:tags r:id="rId5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6" imgW="9525" imgH="9525" progId="Paint.Picture">
                  <p:embed/>
                </p:oleObj>
              </mc:Choice>
              <mc:Fallback>
                <p:oleObj name="" r:id="rId6" imgW="9525" imgH="95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461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461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uiExpand="1" build="p"/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信号量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412875"/>
            <a:ext cx="2331085" cy="4977765"/>
          </a:xfrm>
        </p:spPr>
        <p:txBody>
          <a:bodyPr/>
          <a:p>
            <a:pPr marL="0"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l"/>
            </a:pP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使用信号量解决</a:t>
            </a:r>
            <a:r>
              <a:rPr lang="zh-CN" altLang="en-US" sz="251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解决无限缓冲区</a:t>
            </a: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生产者消费者问题的方案</a:t>
            </a: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None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20" name="对象 19"/>
          <p:cNvGraphicFramePr/>
          <p:nvPr>
            <p:custDataLst>
              <p:tags r:id="rId1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" imgW="9525" imgH="9525" progId="Paint.Picture">
                  <p:embed/>
                </p:oleObj>
              </mc:Choice>
              <mc:Fallback>
                <p:oleObj name="" r:id="rId2" imgW="9525" imgH="9525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/>
          <p:nvPr>
            <p:custDataLst>
              <p:tags r:id="rId4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5" imgW="9525" imgH="9525" progId="Paint.Picture">
                  <p:embed/>
                </p:oleObj>
              </mc:Choice>
              <mc:Fallback>
                <p:oleObj name="" r:id="rId5" imgW="9525" imgH="9525" progId="Paint.Picture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/>
          <p:nvPr>
            <p:custDataLst>
              <p:tags r:id="rId6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7" imgW="9525" imgH="9525" progId="Paint.Picture">
                  <p:embed/>
                </p:oleObj>
              </mc:Choice>
              <mc:Fallback>
                <p:oleObj name="" r:id="rId7" imgW="9525" imgH="9525" progId="Paint.Picture">
                  <p:embed/>
                  <p:pic>
                    <p:nvPicPr>
                      <p:cNvPr id="0" name="图片 2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 descr="无标题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7675" y="1174750"/>
            <a:ext cx="4825175" cy="5611273"/>
          </a:xfrm>
          <a:prstGeom prst="rect">
            <a:avLst/>
          </a:prstGeom>
        </p:spPr>
      </p:pic>
      <p:sp>
        <p:nvSpPr>
          <p:cNvPr id="2" name="圆角矩形标注 1"/>
          <p:cNvSpPr/>
          <p:nvPr>
            <p:custDataLst>
              <p:tags r:id="rId9"/>
            </p:custDataLst>
          </p:nvPr>
        </p:nvSpPr>
        <p:spPr>
          <a:xfrm>
            <a:off x="6300470" y="3284855"/>
            <a:ext cx="1243965" cy="691515"/>
          </a:xfrm>
          <a:prstGeom prst="wedgeRoundRectCallout">
            <a:avLst>
              <a:gd name="adj1" fmla="val -72250"/>
              <a:gd name="adj2" fmla="val 112626"/>
              <a:gd name="adj3" fmla="val 16667"/>
            </a:avLst>
          </a:prstGeom>
          <a:solidFill>
            <a:schemeClr val="bg1">
              <a:lumMod val="85000"/>
            </a:schemeClr>
          </a:solidFill>
          <a:ln w="28575" cap="flat" cmpd="dbl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信号</a:t>
            </a: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量</a:t>
            </a:r>
            <a:r>
              <a:rPr kumimoji="0" lang="en-US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物理意义？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信号量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412875"/>
            <a:ext cx="2331085" cy="4977765"/>
          </a:xfrm>
        </p:spPr>
        <p:txBody>
          <a:bodyPr/>
          <a:p>
            <a:pPr marL="0"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l"/>
            </a:pP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使用信号量解决</a:t>
            </a:r>
            <a:r>
              <a:rPr lang="zh-CN" altLang="en-US" sz="251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解决有限</a:t>
            </a:r>
            <a:r>
              <a:rPr lang="zh-CN" altLang="en-US" sz="251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循环缓冲区</a:t>
            </a: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生产者消费者问题的方案</a:t>
            </a: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l"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l"/>
            </a:pP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为什么不会</a:t>
            </a: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死锁？</a:t>
            </a: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None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20" name="对象 19"/>
          <p:cNvGraphicFramePr/>
          <p:nvPr>
            <p:custDataLst>
              <p:tags r:id="rId1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" imgW="9525" imgH="9525" progId="Paint.Picture">
                  <p:embed/>
                </p:oleObj>
              </mc:Choice>
              <mc:Fallback>
                <p:oleObj name="" r:id="rId2" imgW="9525" imgH="9525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/>
          <p:nvPr>
            <p:custDataLst>
              <p:tags r:id="rId4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5" imgW="9525" imgH="9525" progId="Paint.Picture">
                  <p:embed/>
                </p:oleObj>
              </mc:Choice>
              <mc:Fallback>
                <p:oleObj name="" r:id="rId5" imgW="9525" imgH="9525" progId="Paint.Picture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/>
          <p:nvPr>
            <p:custDataLst>
              <p:tags r:id="rId6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7" imgW="9525" imgH="9525" progId="Paint.Picture">
                  <p:embed/>
                </p:oleObj>
              </mc:Choice>
              <mc:Fallback>
                <p:oleObj name="" r:id="rId7" imgW="9525" imgH="9525" progId="Paint.Picture">
                  <p:embed/>
                  <p:pic>
                    <p:nvPicPr>
                      <p:cNvPr id="0" name="图片 2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 descr="无标题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7675" y="1267460"/>
            <a:ext cx="5082733" cy="5569553"/>
          </a:xfrm>
          <a:prstGeom prst="rect">
            <a:avLst/>
          </a:prstGeom>
        </p:spPr>
      </p:pic>
      <p:sp>
        <p:nvSpPr>
          <p:cNvPr id="3" name="圆角矩形标注 2"/>
          <p:cNvSpPr/>
          <p:nvPr>
            <p:custDataLst>
              <p:tags r:id="rId9"/>
            </p:custDataLst>
          </p:nvPr>
        </p:nvSpPr>
        <p:spPr>
          <a:xfrm>
            <a:off x="6372225" y="2060575"/>
            <a:ext cx="1243965" cy="691515"/>
          </a:xfrm>
          <a:prstGeom prst="wedgeRoundRectCallout">
            <a:avLst>
              <a:gd name="adj1" fmla="val -95227"/>
              <a:gd name="adj2" fmla="val 46510"/>
              <a:gd name="adj3" fmla="val 16667"/>
            </a:avLst>
          </a:prstGeom>
          <a:solidFill>
            <a:schemeClr val="bg1">
              <a:lumMod val="85000"/>
            </a:schemeClr>
          </a:solidFill>
          <a:ln w="28575" cap="flat" cmpd="dbl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信号</a:t>
            </a: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量</a:t>
            </a:r>
            <a:r>
              <a:rPr kumimoji="0" lang="en-US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物理意义？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8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589915" y="1345565"/>
            <a:ext cx="7954645" cy="4674235"/>
          </a:xfrm>
        </p:spPr>
        <p:txBody>
          <a:bodyPr/>
          <a:lstStyle/>
          <a:p>
            <a:pPr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n"/>
              <a:defRPr/>
            </a:pPr>
            <a:r>
              <a:rPr lang="zh-CN" altLang="en-US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 两个生产者进程分别输出</a:t>
            </a:r>
            <a:r>
              <a:rPr lang="en-US" altLang="zh-CN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A</a:t>
            </a:r>
            <a:r>
              <a:rPr lang="zh-CN" altLang="en-US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、</a:t>
            </a:r>
            <a:r>
              <a:rPr lang="en-US" altLang="zh-CN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B</a:t>
            </a:r>
            <a:r>
              <a:rPr lang="zh-CN" altLang="en-US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两种数据，一个消费者进程利用</a:t>
            </a:r>
            <a:r>
              <a:rPr lang="en-US" altLang="zh-CN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A</a:t>
            </a:r>
            <a:r>
              <a:rPr lang="zh-CN" altLang="en-US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、</a:t>
            </a:r>
            <a:r>
              <a:rPr lang="en-US" altLang="zh-CN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B</a:t>
            </a:r>
            <a:r>
              <a:rPr lang="zh-CN" altLang="en-US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两种数据计算显示数据</a:t>
            </a:r>
            <a:r>
              <a:rPr lang="en-US" altLang="zh-CN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C</a:t>
            </a:r>
            <a:r>
              <a:rPr lang="zh-CN" altLang="en-US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，</a:t>
            </a:r>
            <a:r>
              <a:rPr lang="en-US" altLang="zh-CN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A</a:t>
            </a:r>
            <a:r>
              <a:rPr lang="zh-CN" altLang="en-US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和</a:t>
            </a:r>
            <a:r>
              <a:rPr lang="en-US" altLang="zh-CN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B</a:t>
            </a:r>
            <a:r>
              <a:rPr lang="zh-CN" altLang="en-US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两种数据分别被放在两个循环队列</a:t>
            </a:r>
            <a:r>
              <a:rPr lang="en-US" altLang="zh-CN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F1</a:t>
            </a:r>
            <a:r>
              <a:rPr lang="zh-CN" altLang="en-US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和</a:t>
            </a:r>
            <a:r>
              <a:rPr lang="en-US" altLang="zh-CN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F2</a:t>
            </a:r>
            <a:r>
              <a:rPr lang="zh-CN" altLang="en-US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上，队列容量都是</a:t>
            </a:r>
            <a:r>
              <a:rPr lang="en-US" altLang="zh-CN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10</a:t>
            </a:r>
            <a:r>
              <a:rPr lang="zh-CN" altLang="en-US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个。请用信号量进行正确管理。</a:t>
            </a:r>
            <a:endParaRPr lang="zh-CN" altLang="en-US" sz="2000" b="1" dirty="0" smtClean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0" indent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r>
              <a:rPr lang="zh-CN" altLang="en-US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 </a:t>
            </a:r>
            <a:r>
              <a:rPr lang="en-US" altLang="zh-CN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   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首先两个缓冲区各有一个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生产者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进程和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消费者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进程，没必要互斥访问</a:t>
            </a:r>
            <a:endParaRPr lang="en-US" altLang="zh-CN" sz="20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1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Semaphore empty1=10, </a:t>
            </a:r>
            <a:r>
              <a:rPr lang="en-US" altLang="zh-CN" sz="1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empty2=10</a:t>
            </a:r>
            <a:r>
              <a:rPr lang="en-US" altLang="zh-CN" sz="1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r>
              <a:rPr lang="en-US" altLang="zh-CN" sz="1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endParaRPr lang="zh-CN" altLang="en-US" sz="1400" b="1" dirty="0" smtClean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lvl="1" indent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1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Semaphore full1=0, </a:t>
            </a:r>
            <a:r>
              <a:rPr lang="en-US" altLang="zh-CN" sz="1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full2=0</a:t>
            </a:r>
            <a:r>
              <a:rPr lang="en-US" altLang="zh-CN" sz="1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;</a:t>
            </a:r>
            <a:endParaRPr lang="en-US" altLang="zh-CN" sz="14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lvl="1" indent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endParaRPr lang="zh-CN" altLang="en-US" sz="2000" b="1" dirty="0" smtClean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</a:pPr>
            <a:r>
              <a:rPr lang="zh-CN" altLang="en-US">
                <a:solidFill>
                  <a:schemeClr val="accent2"/>
                </a:solidFill>
                <a:ea typeface="仿宋_GB2312" pitchFamily="49" charset="-122"/>
              </a:rPr>
              <a:t>活学活用</a:t>
            </a:r>
            <a:endParaRPr lang="zh-CN" altLang="en-US">
              <a:solidFill>
                <a:schemeClr val="accent2"/>
              </a:solidFill>
              <a:ea typeface="仿宋_GB2312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43305" y="3860800"/>
            <a:ext cx="2286000" cy="2256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/>
            <a:r>
              <a:rPr lang="zh-CN" alt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生产者</a:t>
            </a:r>
            <a:r>
              <a:rPr lang="en-US" altLang="zh-CN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endParaRPr lang="en-US" altLang="zh-CN" sz="16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/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while(1)</a:t>
            </a:r>
            <a:endParaRPr lang="en-US" altLang="zh-CN" sz="1600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/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{</a:t>
            </a: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lvl="1" indent="0" latinLnBrk="0">
              <a:lnSpc>
                <a:spcPts val="2300"/>
              </a:lnSpc>
            </a:pP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生产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latinLnBrk="0">
              <a:lnSpc>
                <a:spcPts val="23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SemWait(empty1);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latinLnBrk="0">
              <a:lnSpc>
                <a:spcPts val="2300"/>
              </a:lnSpc>
            </a:pP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放入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F1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latinLnBrk="0">
              <a:lnSpc>
                <a:spcPts val="23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SemSignal(full1);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63620" y="3844290"/>
            <a:ext cx="2286000" cy="22561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/>
            <a:r>
              <a:rPr lang="zh-CN" alt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生产者</a:t>
            </a:r>
            <a:r>
              <a:rPr lang="en-US" altLang="zh-CN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endParaRPr lang="en-US" altLang="zh-CN" sz="16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/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while(1)</a:t>
            </a:r>
            <a:endParaRPr lang="en-US" altLang="zh-CN" sz="1600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/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{</a:t>
            </a: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lvl="1" indent="0" latinLnBrk="0">
              <a:lnSpc>
                <a:spcPts val="2300"/>
              </a:lnSpc>
            </a:pP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生产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latinLnBrk="0">
              <a:lnSpc>
                <a:spcPts val="23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SemWait(empty2);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latinLnBrk="0">
              <a:lnSpc>
                <a:spcPts val="2300"/>
              </a:lnSpc>
            </a:pP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放入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F2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latinLnBrk="0">
              <a:lnSpc>
                <a:spcPts val="23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SemSignal(full2);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28080" y="2999740"/>
            <a:ext cx="2524125" cy="31407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/>
            <a:r>
              <a:rPr lang="zh-CN" alt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消费者</a:t>
            </a:r>
            <a:endParaRPr lang="en-US" altLang="zh-CN" sz="16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/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while(1)</a:t>
            </a:r>
            <a:endParaRPr lang="en-US" altLang="zh-CN" sz="1600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/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{</a:t>
            </a: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lvl="1" indent="0" latinLnBrk="0">
              <a:lnSpc>
                <a:spcPts val="23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SemWait(full1);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latinLnBrk="0">
              <a:lnSpc>
                <a:spcPts val="2300"/>
              </a:lnSpc>
            </a:pP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取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latinLnBrk="0">
              <a:lnSpc>
                <a:spcPts val="23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SemSignal(empty1);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latinLnBrk="0">
              <a:lnSpc>
                <a:spcPts val="23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SemWait(full2);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latinLnBrk="0">
              <a:lnSpc>
                <a:spcPts val="2300"/>
              </a:lnSpc>
            </a:pP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取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latinLnBrk="0">
              <a:lnSpc>
                <a:spcPts val="23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SemSignal(empty2);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 indent="0" latinLnBrk="0">
              <a:lnSpc>
                <a:spcPts val="2300"/>
              </a:lnSpc>
            </a:pP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计算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，并显示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7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37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37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37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8" grpId="0" advAuto="0" autoUpdateAnimBg="0" uiExpand="1" build="p"/>
      <p:bldP spid="2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背景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556792"/>
            <a:ext cx="8229600" cy="44719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引入进程和线程后，实现了任务的并发</a:t>
            </a:r>
            <a:r>
              <a:rPr lang="zh-CN" altLang="en-US" sz="2800" b="1" dirty="0">
                <a:solidFill>
                  <a:schemeClr val="tx1"/>
                </a:solidFill>
              </a:rPr>
              <a:t>执行，提高了资源的利用率和系统的吞吐量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进程（线程）的异步性，也造成</a:t>
            </a:r>
            <a:r>
              <a:rPr lang="zh-CN" altLang="en-US" sz="2800" b="1" dirty="0">
                <a:solidFill>
                  <a:schemeClr val="tx1"/>
                </a:solidFill>
              </a:rPr>
              <a:t>了混乱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进程（</a:t>
            </a:r>
            <a:r>
              <a:rPr lang="zh-CN" altLang="en-US" sz="2800" b="1" dirty="0">
                <a:solidFill>
                  <a:schemeClr val="tx1"/>
                </a:solidFill>
              </a:rPr>
              <a:t>线程）间存在着相互制约的</a:t>
            </a:r>
            <a:r>
              <a:rPr lang="zh-CN" altLang="en-US" sz="2800" b="1" dirty="0">
                <a:solidFill>
                  <a:schemeClr val="tx1"/>
                </a:solidFill>
              </a:rPr>
              <a:t>关系：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450" b="1" dirty="0">
                <a:solidFill>
                  <a:schemeClr val="tx1"/>
                </a:solidFill>
              </a:rPr>
              <a:t>间接制约关系：</a:t>
            </a:r>
            <a:r>
              <a:rPr lang="zh-CN" altLang="en-US" sz="2450" b="1" dirty="0">
                <a:solidFill>
                  <a:srgbClr val="C00000"/>
                </a:solidFill>
              </a:rPr>
              <a:t>竞争资源</a:t>
            </a:r>
            <a:endParaRPr lang="zh-CN" altLang="en-US" sz="2450" b="1" dirty="0">
              <a:solidFill>
                <a:schemeClr val="tx1"/>
              </a:solidFill>
            </a:endParaRP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450" b="1" dirty="0">
                <a:solidFill>
                  <a:schemeClr val="tx1"/>
                </a:solidFill>
              </a:rPr>
              <a:t>直接制约关系：</a:t>
            </a:r>
            <a:r>
              <a:rPr lang="zh-CN" altLang="en-US" sz="2450" b="1" dirty="0">
                <a:solidFill>
                  <a:srgbClr val="C00000"/>
                </a:solidFill>
              </a:rPr>
              <a:t>合作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ym typeface="+mn-ea"/>
              </a:rPr>
              <a:t>进程间</a:t>
            </a:r>
            <a:r>
              <a:rPr lang="zh-CN" altLang="en-US" sz="2800" b="1" dirty="0">
                <a:solidFill>
                  <a:srgbClr val="C00000"/>
                </a:solidFill>
                <a:sym typeface="+mn-ea"/>
              </a:rPr>
              <a:t>的同步</a:t>
            </a:r>
            <a:r>
              <a:rPr lang="zh-CN" altLang="en-US" sz="2800" b="1" dirty="0">
                <a:sym typeface="+mn-ea"/>
              </a:rPr>
              <a:t>：</a:t>
            </a:r>
            <a:r>
              <a:rPr lang="zh-CN" altLang="en-US" sz="2800" b="1" dirty="0">
                <a:solidFill>
                  <a:schemeClr val="tx1"/>
                </a:solidFill>
              </a:rPr>
              <a:t>对多个相关进程在执行次序上进行协调，以使并发执行的诸进程之间能有效地共享资源和相互合作，从而使程序的执行具有可再现性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8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589915" y="1345565"/>
            <a:ext cx="7954645" cy="4674235"/>
          </a:xfrm>
        </p:spPr>
        <p:txBody>
          <a:bodyPr/>
          <a:lstStyle/>
          <a:p>
            <a:pPr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n"/>
              <a:defRPr/>
            </a:pPr>
            <a:r>
              <a:rPr lang="zh-CN" altLang="en-US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 多个生产者，多个消费者，一个缓冲区，要求消费者连续取出</a:t>
            </a:r>
            <a:r>
              <a:rPr lang="en-US" altLang="zh-CN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10</a:t>
            </a:r>
            <a:r>
              <a:rPr lang="zh-CN" altLang="en-US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件产品后，其它消费者才可以取数。</a:t>
            </a:r>
            <a:endParaRPr lang="zh-CN" altLang="en-US" sz="2000" b="1" dirty="0" smtClean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0" indent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r>
              <a:rPr lang="zh-CN" altLang="en-US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 </a:t>
            </a:r>
            <a:r>
              <a:rPr lang="en-US" altLang="zh-CN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    </a:t>
            </a:r>
            <a:r>
              <a:rPr lang="en-US" altLang="zh-CN" sz="1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Semaphore empty=N, </a:t>
            </a:r>
            <a:r>
              <a:rPr lang="en-US" altLang="zh-CN" sz="1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full=0</a:t>
            </a:r>
            <a:r>
              <a:rPr lang="en-US" altLang="zh-CN" sz="1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;</a:t>
            </a:r>
            <a:endParaRPr lang="en-US" altLang="zh-CN" sz="14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0" indent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r>
              <a:rPr lang="en-US" altLang="zh-CN" sz="1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    </a:t>
            </a:r>
            <a:r>
              <a:rPr lang="en-US" altLang="zh-CN" sz="1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Semaphore mutex1=1, mutex2</a:t>
            </a:r>
            <a:r>
              <a:rPr lang="en-US" altLang="zh-CN" sz="1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=1;</a:t>
            </a:r>
            <a:endParaRPr lang="en-US" altLang="zh-CN" sz="14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0" indent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endParaRPr lang="en-US" altLang="zh-CN" sz="14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lvl="1" indent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endParaRPr lang="zh-CN" altLang="en-US" sz="2000" b="1" dirty="0" smtClean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</a:pPr>
            <a:r>
              <a:rPr lang="zh-CN" altLang="en-US">
                <a:solidFill>
                  <a:schemeClr val="accent2"/>
                </a:solidFill>
                <a:ea typeface="仿宋_GB2312" pitchFamily="49" charset="-122"/>
              </a:rPr>
              <a:t>活学活用</a:t>
            </a:r>
            <a:endParaRPr lang="zh-CN" altLang="en-US">
              <a:solidFill>
                <a:schemeClr val="accent2"/>
              </a:solidFill>
              <a:ea typeface="仿宋_GB2312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1550" y="2996565"/>
            <a:ext cx="3173095" cy="2846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/>
            <a:r>
              <a:rPr lang="zh-CN" alt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生产者</a:t>
            </a:r>
            <a:endParaRPr lang="en-US" altLang="zh-CN" sz="16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/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while(1)</a:t>
            </a:r>
            <a:endParaRPr lang="en-US" altLang="zh-CN" sz="1600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/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{</a:t>
            </a: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lvl="1" indent="0" latinLnBrk="0">
              <a:lnSpc>
                <a:spcPts val="2300"/>
              </a:lnSpc>
            </a:pP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生产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latinLnBrk="0">
              <a:lnSpc>
                <a:spcPts val="23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SemWait(empty);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 latinLnBrk="0">
              <a:lnSpc>
                <a:spcPts val="23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SemWait(mutex1);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latinLnBrk="0">
              <a:lnSpc>
                <a:spcPts val="2300"/>
              </a:lnSpc>
            </a:pP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放入缓冲区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 latinLnBrk="0">
              <a:lnSpc>
                <a:spcPts val="23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SemSignal(mutex1);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latinLnBrk="0">
              <a:lnSpc>
                <a:spcPts val="23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SemSignal(full);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47845" y="2636520"/>
            <a:ext cx="4196715" cy="40259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/>
            <a:r>
              <a:rPr lang="zh-CN" altLang="en-US" sz="1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消费者</a:t>
            </a:r>
            <a:endParaRPr lang="en-US" altLang="zh-CN" sz="16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/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while(1)</a:t>
            </a:r>
            <a:endParaRPr lang="en-US" altLang="zh-CN" sz="1600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/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{</a:t>
            </a: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lvl="1" indent="0" latinLnBrk="0">
              <a:lnSpc>
                <a:spcPts val="23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SemWait(mutex2);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latinLnBrk="0">
              <a:lnSpc>
                <a:spcPts val="23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for(int i=0;i&lt;10;i++)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latinLnBrk="0">
              <a:lnSpc>
                <a:spcPts val="23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 latinLnBrk="0">
              <a:lnSpc>
                <a:spcPts val="23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	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SemWait(full);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latinLnBrk="0">
              <a:lnSpc>
                <a:spcPts val="23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	SemWait(mutex1);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457200" latinLnBrk="0">
              <a:lnSpc>
                <a:spcPts val="2300"/>
              </a:lnSpc>
            </a:pP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取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 latinLnBrk="0">
              <a:lnSpc>
                <a:spcPts val="23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	SemSignal(mutex1);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457200" latinLnBrk="0">
              <a:lnSpc>
                <a:spcPts val="23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SemSignal(empty);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latinLnBrk="0">
              <a:lnSpc>
                <a:spcPts val="23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latinLnBrk="0">
              <a:lnSpc>
                <a:spcPts val="23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SemSignal(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mutex2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);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7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37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37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8" grpId="0" advAuto="0" autoUpdateAnimBg="0" uiExpand="1" build="p"/>
      <p:bldP spid="2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8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589915" y="1345565"/>
            <a:ext cx="7954645" cy="4674235"/>
          </a:xfrm>
        </p:spPr>
        <p:txBody>
          <a:bodyPr/>
          <a:lstStyle/>
          <a:p>
            <a:pPr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Char char="n"/>
              <a:defRPr/>
            </a:pPr>
            <a:r>
              <a:rPr lang="zh-CN" altLang="en-US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 理发店中只有一位理发师，</a:t>
            </a:r>
            <a:r>
              <a:rPr lang="en-US" altLang="zh-CN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n</a:t>
            </a:r>
            <a:r>
              <a:rPr lang="zh-CN" altLang="en-US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把供顾客等待的椅子，顾客若发现已经坐满就会离开，请用信号量进行正确管理。</a:t>
            </a:r>
            <a:endParaRPr lang="zh-CN" altLang="en-US" sz="2000" b="1" dirty="0" smtClean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  <a:p>
            <a:pPr marL="0" indent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r>
              <a:rPr lang="zh-CN" altLang="en-US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 </a:t>
            </a:r>
            <a:r>
              <a:rPr lang="en-US" altLang="zh-CN" sz="20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    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信号量无法处理离开的情况，必须引入变量</a:t>
            </a:r>
            <a:endParaRPr lang="en-US" altLang="zh-CN" sz="20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r>
              <a:rPr lang="en-US" altLang="zh-CN" sz="16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int waiting=0；</a:t>
            </a: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charset="0"/>
              <a:buNone/>
              <a:defRPr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sz="1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Semaphore customers=0;  mutex=1;</a:t>
            </a:r>
            <a:endParaRPr lang="en-US" altLang="zh-CN" sz="14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457200" lvl="1" indent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endParaRPr lang="zh-CN" altLang="en-US" sz="2000" b="1" dirty="0" smtClean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ClrTx/>
              <a:buSzTx/>
              <a:buFontTx/>
            </a:pPr>
            <a:r>
              <a:rPr lang="zh-CN" altLang="en-US">
                <a:solidFill>
                  <a:schemeClr val="accent2"/>
                </a:solidFill>
                <a:ea typeface="仿宋_GB2312" pitchFamily="49" charset="-122"/>
              </a:rPr>
              <a:t>活学活用</a:t>
            </a:r>
            <a:endParaRPr lang="zh-CN" altLang="en-US">
              <a:solidFill>
                <a:schemeClr val="accent2"/>
              </a:solidFill>
              <a:ea typeface="仿宋_GB2312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87450" y="3356610"/>
            <a:ext cx="3300095" cy="324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/>
            <a:r>
              <a:rPr lang="zh-CN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顾客</a:t>
            </a:r>
            <a:endParaRPr lang="en-US" altLang="zh-CN" sz="1600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SemWait(mutex);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if(waiting&lt;n)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/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{</a:t>
            </a: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lvl="1" indent="0" latinLnBrk="0">
              <a:lnSpc>
                <a:spcPts val="23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waiting++;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latinLnBrk="0">
              <a:lnSpc>
                <a:spcPts val="2300"/>
              </a:lnSpc>
            </a:pP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按顺序坐椅子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latinLnBrk="0">
              <a:lnSpc>
                <a:spcPts val="23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SemSignal(customers);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latinLnBrk="0">
              <a:lnSpc>
                <a:spcPts val="23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SemSignal(mutex);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en-US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457200"/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SemSignal(mutex);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/>
            <a:endParaRPr lang="en-US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7855" y="3356610"/>
            <a:ext cx="4424045" cy="33870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/>
            <a:r>
              <a:rPr 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理发师</a:t>
            </a:r>
            <a:endParaRPr lang="zh-CN" sz="1600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/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while(1)</a:t>
            </a:r>
            <a:endParaRPr lang="en-US" altLang="zh-CN" sz="1600" b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/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{</a:t>
            </a:r>
            <a:endParaRPr lang="en-US" altLang="zh-CN" sz="16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0" lvl="1" indent="457200" latinLnBrk="0">
              <a:lnSpc>
                <a:spcPts val="23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SemWait(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customers</a:t>
            </a: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);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0" latinLnBrk="0">
              <a:lnSpc>
                <a:spcPts val="23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SemWait(mutex);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 indent="0" latinLnBrk="0">
              <a:lnSpc>
                <a:spcPts val="23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waiting--;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latinLnBrk="0">
              <a:lnSpc>
                <a:spcPts val="2300"/>
              </a:lnSpc>
            </a:pP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把第一张等候椅上的顾客叫到理发椅上</a:t>
            </a:r>
            <a:endParaRPr lang="zh-CN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latinLnBrk="0">
              <a:lnSpc>
                <a:spcPts val="2300"/>
              </a:lnSpc>
            </a:pP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其它顾客向前移动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 latinLnBrk="0">
              <a:lnSpc>
                <a:spcPts val="23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SemSignal(mutex);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1" indent="0" latinLnBrk="0">
              <a:lnSpc>
                <a:spcPts val="2300"/>
              </a:lnSpc>
            </a:pPr>
            <a:r>
              <a:rPr lang="en-US" altLang="zh-CN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</a:t>
            </a:r>
            <a:r>
              <a:rPr lang="zh-CN" altLang="en-US" sz="1600" b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理发</a:t>
            </a:r>
            <a:endParaRPr lang="en-US" altLang="zh-CN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/>
            <a:endParaRPr lang="en-US" altLang="zh-CN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37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37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37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37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8" grpId="0" advAuto="0" autoUpdateAnimBg="0" uiExpand="1" build="p"/>
      <p:bldP spid="6" grpId="0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内容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556792"/>
            <a:ext cx="8229600" cy="44719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背景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实现互斥的软件方案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实现互斥的硬件</a:t>
            </a:r>
            <a:r>
              <a:rPr lang="zh-CN" altLang="en-US" sz="2800" b="1" dirty="0">
                <a:solidFill>
                  <a:schemeClr val="tx2"/>
                </a:solidFill>
              </a:rPr>
              <a:t>方案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信号量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0070C0"/>
                </a:solidFill>
                <a:sym typeface="+mn-ea"/>
              </a:rPr>
              <a:t>读者</a:t>
            </a:r>
            <a:r>
              <a:rPr lang="en-US" altLang="zh-CN" sz="2800" b="1" dirty="0">
                <a:solidFill>
                  <a:srgbClr val="0070C0"/>
                </a:solidFill>
                <a:sym typeface="+mn-ea"/>
              </a:rPr>
              <a:t>/</a:t>
            </a:r>
            <a:r>
              <a:rPr lang="zh-CN" altLang="en-US" sz="2800" b="1" dirty="0">
                <a:solidFill>
                  <a:srgbClr val="0070C0"/>
                </a:solidFill>
                <a:sym typeface="+mn-ea"/>
              </a:rPr>
              <a:t>写者问题</a:t>
            </a:r>
            <a:endParaRPr lang="zh-CN" altLang="en-US" sz="2800" b="1" dirty="0">
              <a:solidFill>
                <a:schemeClr val="tx1"/>
              </a:solidFill>
              <a:sym typeface="+mn-ea"/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二元信号</a:t>
            </a:r>
            <a:r>
              <a:rPr lang="zh-CN" altLang="en-US" sz="2800" b="1" dirty="0">
                <a:solidFill>
                  <a:schemeClr val="tx1"/>
                </a:solidFill>
              </a:rPr>
              <a:t>量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管程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消息传递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endParaRPr lang="zh-CN" altLang="en-US" sz="2800" b="1" dirty="0">
              <a:solidFill>
                <a:srgbClr val="0070C0"/>
              </a:solidFill>
            </a:endParaRPr>
          </a:p>
          <a:p>
            <a:pPr marL="457200" lvl="1" indent="0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None/>
            </a:pPr>
            <a:endParaRPr lang="zh-CN" altLang="en-US" sz="2800" b="1" dirty="0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读者</a:t>
            </a:r>
            <a:r>
              <a:rPr lang="en-US" altLang="zh-CN" dirty="0">
                <a:latin typeface="+mn-ea"/>
                <a:ea typeface="+mn-ea"/>
              </a:rPr>
              <a:t>/</a:t>
            </a:r>
            <a:r>
              <a:rPr lang="zh-CN" altLang="en-US" dirty="0">
                <a:latin typeface="+mn-ea"/>
                <a:ea typeface="+mn-ea"/>
              </a:rPr>
              <a:t>写者</a:t>
            </a:r>
            <a:r>
              <a:rPr lang="zh-CN" altLang="en-US" dirty="0">
                <a:latin typeface="+mn-ea"/>
                <a:ea typeface="+mn-ea"/>
              </a:rPr>
              <a:t>问题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269365"/>
            <a:ext cx="8458200" cy="4977765"/>
          </a:xfrm>
        </p:spPr>
        <p:txBody>
          <a:bodyPr/>
          <a:p>
            <a:pPr lvl="0" eaLnBrk="1" latinLnBrk="0" hangingPunct="1">
              <a:lnSpc>
                <a:spcPts val="38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问题描述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：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8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rgbClr val="0070C0"/>
                </a:solidFill>
                <a:sym typeface="+mn-ea"/>
              </a:rPr>
              <a:t>任意数量的读进程</a:t>
            </a:r>
            <a:r>
              <a:rPr lang="en-US" altLang="zh-CN" sz="2400" b="1" dirty="0">
                <a:solidFill>
                  <a:srgbClr val="0070C0"/>
                </a:solidFill>
                <a:sym typeface="+mn-ea"/>
              </a:rPr>
              <a:t>(reader)</a:t>
            </a:r>
            <a:r>
              <a:rPr lang="zh-CN" altLang="en-US" sz="2400" b="1" dirty="0">
                <a:solidFill>
                  <a:srgbClr val="0070C0"/>
                </a:solidFill>
                <a:sym typeface="+mn-ea"/>
              </a:rPr>
              <a:t>可以同时读取共享数据</a:t>
            </a:r>
            <a:r>
              <a:rPr lang="zh-CN" altLang="en-US" sz="2400" b="1" dirty="0">
                <a:solidFill>
                  <a:srgbClr val="0070C0"/>
                </a:solidFill>
                <a:sym typeface="+mn-ea"/>
              </a:rPr>
              <a:t>区</a:t>
            </a:r>
            <a:endParaRPr lang="zh-CN" altLang="en-US" sz="2400" b="1" dirty="0">
              <a:solidFill>
                <a:srgbClr val="0070C0"/>
              </a:solidFill>
              <a:sym typeface="+mn-ea"/>
            </a:endParaRPr>
          </a:p>
          <a:p>
            <a:pPr lvl="1" eaLnBrk="1" latinLnBrk="0" hangingPunct="1">
              <a:lnSpc>
                <a:spcPts val="38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rgbClr val="0070C0"/>
                </a:solidFill>
                <a:sym typeface="+mn-ea"/>
              </a:rPr>
              <a:t>一次只有一个写进程</a:t>
            </a:r>
            <a:r>
              <a:rPr lang="en-US" altLang="zh-CN" sz="2400" b="1" dirty="0">
                <a:solidFill>
                  <a:srgbClr val="0070C0"/>
                </a:solidFill>
                <a:sym typeface="+mn-ea"/>
              </a:rPr>
              <a:t>(writer)</a:t>
            </a:r>
            <a:r>
              <a:rPr lang="zh-CN" altLang="en-US" sz="2400" b="1" dirty="0">
                <a:solidFill>
                  <a:srgbClr val="0070C0"/>
                </a:solidFill>
                <a:sym typeface="+mn-ea"/>
              </a:rPr>
              <a:t>可以修改共享数据</a:t>
            </a:r>
            <a:r>
              <a:rPr lang="zh-CN" altLang="en-US" sz="2400" b="1" dirty="0">
                <a:solidFill>
                  <a:srgbClr val="0070C0"/>
                </a:solidFill>
                <a:sym typeface="+mn-ea"/>
              </a:rPr>
              <a:t>区</a:t>
            </a:r>
            <a:endParaRPr lang="zh-CN" altLang="en-US" sz="2400" b="1" dirty="0">
              <a:solidFill>
                <a:srgbClr val="0070C0"/>
              </a:solidFill>
              <a:sym typeface="+mn-ea"/>
            </a:endParaRPr>
          </a:p>
          <a:p>
            <a:pPr lvl="1" eaLnBrk="1" latinLnBrk="0" hangingPunct="1">
              <a:lnSpc>
                <a:spcPts val="38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rgbClr val="0070C0"/>
                </a:solidFill>
                <a:sym typeface="+mn-ea"/>
              </a:rPr>
              <a:t>若一个写进程正在修改数据区，则禁止任何读进程读取共享数据</a:t>
            </a:r>
            <a:r>
              <a:rPr lang="zh-CN" altLang="en-US" sz="2400" b="1" dirty="0">
                <a:solidFill>
                  <a:srgbClr val="0070C0"/>
                </a:solidFill>
                <a:sym typeface="+mn-ea"/>
              </a:rPr>
              <a:t>区</a:t>
            </a:r>
            <a:endParaRPr lang="zh-CN" altLang="en-US" sz="2400" b="1" dirty="0">
              <a:solidFill>
                <a:srgbClr val="0070C0"/>
              </a:solidFill>
              <a:sym typeface="+mn-ea"/>
            </a:endParaRPr>
          </a:p>
          <a:p>
            <a:pPr lvl="0" algn="l" eaLnBrk="1" latinLnBrk="0" hangingPunct="1">
              <a:lnSpc>
                <a:spcPts val="38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SzTx/>
              <a:buFont typeface="Wingdings" panose="05000000000000000000" charset="0"/>
              <a:buChar char="n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与一般互斥问题不同，多个读进程可以同时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读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algn="l" eaLnBrk="1" latinLnBrk="0" hangingPunct="1">
              <a:lnSpc>
                <a:spcPts val="38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SzTx/>
              <a:buFont typeface="Wingdings" panose="05000000000000000000" charset="0"/>
              <a:buChar char="n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与生产者消费者问题不同，不需要调整队列指针，写进程不需要判断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是否队列已满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，读进程不需要判断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是否队列已空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读者</a:t>
            </a:r>
            <a:r>
              <a:rPr lang="en-US" altLang="zh-CN" dirty="0">
                <a:latin typeface="+mn-ea"/>
                <a:ea typeface="+mn-ea"/>
              </a:rPr>
              <a:t>/</a:t>
            </a:r>
            <a:r>
              <a:rPr lang="zh-CN" altLang="en-US" dirty="0">
                <a:latin typeface="+mn-ea"/>
                <a:ea typeface="+mn-ea"/>
              </a:rPr>
              <a:t>写者</a:t>
            </a:r>
            <a:r>
              <a:rPr lang="zh-CN" altLang="en-US" dirty="0">
                <a:latin typeface="+mn-ea"/>
                <a:ea typeface="+mn-ea"/>
              </a:rPr>
              <a:t>问题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269365"/>
            <a:ext cx="8458200" cy="4977765"/>
          </a:xfrm>
        </p:spPr>
        <p:txBody>
          <a:bodyPr/>
          <a:p>
            <a:pPr lvl="0" eaLnBrk="1" latinLnBrk="0" hangingPunct="1">
              <a:lnSpc>
                <a:spcPts val="38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读者优先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lvl="1" indent="0" eaLnBrk="1" latinLnBrk="0" hangingPunct="1">
              <a:lnSpc>
                <a:spcPts val="38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None/>
            </a:pP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11730" y="1341120"/>
            <a:ext cx="6560344" cy="5438299"/>
          </a:xfrm>
          <a:prstGeom prst="rect">
            <a:avLst/>
          </a:prstGeom>
        </p:spPr>
      </p:pic>
      <p:sp>
        <p:nvSpPr>
          <p:cNvPr id="3" name="波形 2"/>
          <p:cNvSpPr/>
          <p:nvPr/>
        </p:nvSpPr>
        <p:spPr>
          <a:xfrm>
            <a:off x="5868035" y="3717290"/>
            <a:ext cx="1821180" cy="1296035"/>
          </a:xfrm>
          <a:prstGeom prst="wave">
            <a:avLst/>
          </a:prstGeom>
          <a:solidFill>
            <a:schemeClr val="bg1">
              <a:lumMod val="75000"/>
            </a:schemeClr>
          </a:solidFill>
          <a:ln w="9525" cap="flat" cmpd="thickThin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为什么被称为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读者</a:t>
            </a:r>
            <a:r>
              <a: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优先？</a:t>
            </a: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读者</a:t>
            </a:r>
            <a:r>
              <a:rPr lang="en-US" altLang="zh-CN" dirty="0">
                <a:latin typeface="+mn-ea"/>
                <a:ea typeface="+mn-ea"/>
              </a:rPr>
              <a:t>/</a:t>
            </a:r>
            <a:r>
              <a:rPr lang="zh-CN" altLang="en-US" dirty="0">
                <a:latin typeface="+mn-ea"/>
                <a:ea typeface="+mn-ea"/>
              </a:rPr>
              <a:t>写者</a:t>
            </a:r>
            <a:r>
              <a:rPr lang="zh-CN" altLang="en-US" dirty="0">
                <a:latin typeface="+mn-ea"/>
                <a:ea typeface="+mn-ea"/>
              </a:rPr>
              <a:t>问题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269365"/>
            <a:ext cx="8458200" cy="4977765"/>
          </a:xfrm>
        </p:spPr>
        <p:txBody>
          <a:bodyPr/>
          <a:p>
            <a:pPr lvl="0" eaLnBrk="1" latinLnBrk="0" hangingPunct="1">
              <a:lnSpc>
                <a:spcPts val="38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写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者优先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lvl="1" indent="0" eaLnBrk="1" latinLnBrk="0" hangingPunct="1">
              <a:lnSpc>
                <a:spcPts val="38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None/>
            </a:pP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71775" y="152400"/>
            <a:ext cx="6060186" cy="6705600"/>
          </a:xfrm>
          <a:prstGeom prst="rect">
            <a:avLst/>
          </a:prstGeom>
        </p:spPr>
      </p:pic>
      <p:sp>
        <p:nvSpPr>
          <p:cNvPr id="6" name="圆角矩形标注 5"/>
          <p:cNvSpPr/>
          <p:nvPr>
            <p:custDataLst>
              <p:tags r:id="rId3"/>
            </p:custDataLst>
          </p:nvPr>
        </p:nvSpPr>
        <p:spPr>
          <a:xfrm>
            <a:off x="6299835" y="764540"/>
            <a:ext cx="1243965" cy="691515"/>
          </a:xfrm>
          <a:prstGeom prst="wedgeRoundRectCallout">
            <a:avLst>
              <a:gd name="adj1" fmla="val -215492"/>
              <a:gd name="adj2" fmla="val -1698"/>
              <a:gd name="adj3" fmla="val 16667"/>
            </a:avLst>
          </a:prstGeom>
          <a:solidFill>
            <a:schemeClr val="bg1">
              <a:lumMod val="85000"/>
            </a:schemeClr>
          </a:solidFill>
          <a:ln w="28575" cap="flat" cmpd="dbl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信号</a:t>
            </a: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量</a:t>
            </a:r>
            <a:r>
              <a:rPr kumimoji="0" lang="en-US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作用？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圆角矩形标注 6"/>
          <p:cNvSpPr/>
          <p:nvPr>
            <p:custDataLst>
              <p:tags r:id="rId4"/>
            </p:custDataLst>
          </p:nvPr>
        </p:nvSpPr>
        <p:spPr>
          <a:xfrm>
            <a:off x="6903720" y="4004945"/>
            <a:ext cx="1504315" cy="691515"/>
          </a:xfrm>
          <a:prstGeom prst="wedgeRoundRectCallout">
            <a:avLst>
              <a:gd name="adj1" fmla="val -109012"/>
              <a:gd name="adj2" fmla="val 140358"/>
              <a:gd name="adj3" fmla="val 16667"/>
            </a:avLst>
          </a:prstGeom>
          <a:solidFill>
            <a:schemeClr val="bg1">
              <a:lumMod val="85000"/>
            </a:schemeClr>
          </a:solidFill>
          <a:ln w="28575" cap="flat" cmpd="dbl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信号</a:t>
            </a: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量</a:t>
            </a:r>
            <a:r>
              <a:rPr kumimoji="0" lang="en-US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rsem</a:t>
            </a: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物理</a:t>
            </a: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意义？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animBg="1"/>
      <p:bldP spid="7" grpId="0" bldLvl="0" animBg="1"/>
      <p:bldP spid="7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>
                <a:latin typeface="+mn-ea"/>
                <a:ea typeface="+mn-ea"/>
                <a:sym typeface="+mn-ea"/>
              </a:rPr>
              <a:t>读者</a:t>
            </a:r>
            <a:r>
              <a:rPr lang="en-US" altLang="zh-CN" dirty="0">
                <a:latin typeface="+mn-ea"/>
                <a:ea typeface="+mn-ea"/>
                <a:sym typeface="+mn-ea"/>
              </a:rPr>
              <a:t>/</a:t>
            </a:r>
            <a:r>
              <a:rPr lang="zh-CN" altLang="en-US" dirty="0">
                <a:latin typeface="+mn-ea"/>
                <a:ea typeface="+mn-ea"/>
                <a:sym typeface="+mn-ea"/>
              </a:rPr>
              <a:t>写者问题</a:t>
            </a:r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ChangeAspect="1"/>
          </p:cNvGraphicFramePr>
          <p:nvPr>
            <p:ph idx="1"/>
          </p:nvPr>
        </p:nvGraphicFramePr>
        <p:xfrm>
          <a:off x="1126490" y="1840230"/>
          <a:ext cx="6889750" cy="404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6889750" imgH="4044950" progId="Paint.Picture">
                  <p:embed/>
                </p:oleObj>
              </mc:Choice>
              <mc:Fallback>
                <p:oleObj name="" r:id="rId1" imgW="6889750" imgH="404495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26490" y="1840230"/>
                        <a:ext cx="6889750" cy="404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内容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556792"/>
            <a:ext cx="8229600" cy="44719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背景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实现互斥的软件方案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实现互斥的硬件</a:t>
            </a:r>
            <a:r>
              <a:rPr lang="zh-CN" altLang="en-US" sz="2800" b="1" dirty="0">
                <a:solidFill>
                  <a:schemeClr val="tx2"/>
                </a:solidFill>
              </a:rPr>
              <a:t>方案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信号量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  <a:sym typeface="+mn-ea"/>
              </a:rPr>
              <a:t>读者</a:t>
            </a:r>
            <a:r>
              <a:rPr lang="en-US" altLang="zh-CN" sz="2800" b="1" dirty="0">
                <a:solidFill>
                  <a:schemeClr val="tx1"/>
                </a:solidFill>
                <a:sym typeface="+mn-ea"/>
              </a:rPr>
              <a:t>/</a:t>
            </a:r>
            <a:r>
              <a:rPr lang="zh-CN" altLang="en-US" sz="2800" b="1" dirty="0">
                <a:solidFill>
                  <a:schemeClr val="tx1"/>
                </a:solidFill>
                <a:sym typeface="+mn-ea"/>
              </a:rPr>
              <a:t>写者问题</a:t>
            </a:r>
            <a:endParaRPr lang="zh-CN" altLang="en-US" sz="2800" b="1" dirty="0">
              <a:solidFill>
                <a:schemeClr val="tx1"/>
              </a:solidFill>
              <a:sym typeface="+mn-ea"/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0070C0"/>
                </a:solidFill>
              </a:rPr>
              <a:t>二元信号量</a:t>
            </a:r>
            <a:endParaRPr lang="zh-CN" altLang="en-US" sz="2800" b="1" dirty="0">
              <a:solidFill>
                <a:srgbClr val="0070C0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管程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消息传递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endParaRPr lang="zh-CN" altLang="en-US" sz="2800" b="1" dirty="0">
              <a:solidFill>
                <a:srgbClr val="0070C0"/>
              </a:solidFill>
            </a:endParaRPr>
          </a:p>
          <a:p>
            <a:pPr marL="457200" lvl="1" indent="0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None/>
            </a:pPr>
            <a:endParaRPr lang="zh-CN" altLang="en-US" sz="2800" b="1" dirty="0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信号量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556385"/>
            <a:ext cx="8458200" cy="4977765"/>
          </a:xfrm>
        </p:spPr>
        <p:txBody>
          <a:bodyPr/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二元信号量（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Binary Semaphore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）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200" b="1" dirty="0">
                <a:solidFill>
                  <a:schemeClr val="tx1"/>
                </a:solidFill>
                <a:sym typeface="+mn-ea"/>
              </a:rPr>
              <a:t>二元信号量的值只能是</a:t>
            </a:r>
            <a:r>
              <a:rPr lang="en-US" altLang="zh-CN" sz="2200" b="1" dirty="0">
                <a:solidFill>
                  <a:schemeClr val="tx1"/>
                </a:solidFill>
                <a:sym typeface="+mn-ea"/>
              </a:rPr>
              <a:t>0</a:t>
            </a:r>
            <a:r>
              <a:rPr lang="zh-CN" altLang="en-US" sz="2200" b="1" dirty="0">
                <a:solidFill>
                  <a:schemeClr val="tx1"/>
                </a:solidFill>
                <a:sym typeface="+mn-ea"/>
              </a:rPr>
              <a:t>或</a:t>
            </a:r>
            <a:r>
              <a:rPr lang="en-US" altLang="zh-CN" sz="2200" b="1" dirty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 sz="2200" b="1" dirty="0">
                <a:solidFill>
                  <a:schemeClr val="tx1"/>
                </a:solidFill>
                <a:sym typeface="+mn-ea"/>
              </a:rPr>
              <a:t>。</a:t>
            </a:r>
            <a:endParaRPr lang="zh-CN" altLang="en-US" sz="2200" b="1" dirty="0">
              <a:solidFill>
                <a:schemeClr val="tx1"/>
              </a:solidFill>
              <a:sym typeface="+mn-ea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en-US" altLang="zh-CN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只有三种操作：</a:t>
            </a:r>
            <a:endParaRPr lang="zh-CN" altLang="en-US" sz="2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Arial" panose="020B0604020202020204" pitchFamily="34" charset="0"/>
              <a:buChar char="•"/>
            </a:pPr>
            <a:r>
              <a:rPr lang="zh-CN" altLang="en-US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初始化</a:t>
            </a: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：可以初始化</a:t>
            </a:r>
            <a:r>
              <a:rPr lang="en-US" altLang="zh-CN" sz="2200" b="1" dirty="0">
                <a:sym typeface="+mn-ea"/>
              </a:rPr>
              <a:t>0</a:t>
            </a:r>
            <a:r>
              <a:rPr lang="zh-CN" altLang="en-US" sz="2200" b="1" dirty="0">
                <a:sym typeface="+mn-ea"/>
              </a:rPr>
              <a:t>或</a:t>
            </a:r>
            <a:r>
              <a:rPr lang="en-US" altLang="zh-CN" sz="2200" b="1" dirty="0">
                <a:sym typeface="+mn-ea"/>
              </a:rPr>
              <a:t>1</a:t>
            </a:r>
            <a:endParaRPr lang="zh-CN" altLang="en-US" sz="2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semwaitB</a:t>
            </a:r>
            <a:r>
              <a:rPr lang="zh-CN" altLang="en-US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原子操作</a:t>
            </a: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：检查信号，若值为</a:t>
            </a:r>
            <a:r>
              <a:rPr lang="en-US" altLang="zh-CN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，则执行该操作的进程就会被阻塞，若值为</a:t>
            </a:r>
            <a:r>
              <a:rPr lang="en-US" altLang="zh-CN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，则变为</a:t>
            </a:r>
            <a:r>
              <a:rPr lang="en-US" altLang="zh-CN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，并继续运行</a:t>
            </a:r>
            <a:endParaRPr lang="zh-CN" altLang="en-US" sz="2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Arial" panose="020B0604020202020204" pitchFamily="34" charset="0"/>
              <a:buChar char="•"/>
            </a:pPr>
            <a:r>
              <a:rPr lang="en-US" altLang="zh-CN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semsignalB</a:t>
            </a:r>
            <a:r>
              <a:rPr lang="zh-CN" altLang="en-US" sz="2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原子操作：</a:t>
            </a: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检查是否有进程在该信号上受阻，若有则受阻的进程则会被唤醒，若没有受阻的进程，则信号量的值改为</a:t>
            </a:r>
            <a:r>
              <a:rPr lang="en-US" altLang="zh-CN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en-US" altLang="zh-CN" sz="2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非二元信号量也被称为</a:t>
            </a:r>
            <a:r>
              <a:rPr lang="zh-CN" altLang="en-US" sz="251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计数信号量</a:t>
            </a:r>
            <a:r>
              <a:rPr lang="en-US" altLang="zh-CN" sz="251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(Counting Semaphore</a:t>
            </a:r>
            <a:r>
              <a:rPr lang="en-US" altLang="zh-CN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或</a:t>
            </a:r>
            <a:r>
              <a:rPr lang="zh-CN" altLang="en-US" sz="251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一般信号量</a:t>
            </a:r>
            <a:r>
              <a:rPr lang="en-US" altLang="zh-CN" sz="251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(General Semaphore)</a:t>
            </a: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51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互斥锁（</a:t>
            </a:r>
            <a:r>
              <a:rPr lang="en-US" altLang="zh-CN" sz="251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mutex</a:t>
            </a:r>
            <a:r>
              <a:rPr lang="zh-CN" altLang="en-US" sz="251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与二元信号量的区别：同进程解锁</a:t>
            </a: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46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信号量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423545" y="1125855"/>
            <a:ext cx="47663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 sz="2400" b="1">
                <a:solidFill>
                  <a:srgbClr val="0070C0"/>
                </a:solidFill>
              </a:rPr>
              <a:t>二元信号量原语的定义</a:t>
            </a:r>
            <a:endParaRPr lang="zh-CN" altLang="en-US" sz="2400" b="1">
              <a:solidFill>
                <a:srgbClr val="0070C0"/>
              </a:solidFill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86815" y="1700530"/>
          <a:ext cx="6820943" cy="5040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9744075" imgH="7200900" progId="Paint.Picture">
                  <p:embed/>
                </p:oleObj>
              </mc:Choice>
              <mc:Fallback>
                <p:oleObj name="" r:id="rId2" imgW="9744075" imgH="72009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86815" y="1700530"/>
                        <a:ext cx="6820943" cy="50407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背景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6147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09575" y="1147763"/>
            <a:ext cx="4314825" cy="38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进程</a:t>
            </a:r>
            <a:r>
              <a:rPr kumimoji="1" lang="en-US" altLang="zh-CN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kumimoji="1" lang="zh-CN" altLang="en-US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线程为什么要同步？</a:t>
            </a:r>
            <a:endParaRPr kumimoji="1" lang="zh-CN" altLang="en-US" sz="2400">
              <a:solidFill>
                <a:srgbClr val="CC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4504" name="Rectangle 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9263" y="3124200"/>
            <a:ext cx="4114800" cy="636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想一想打印工作过程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234505" name="Group 9"/>
          <p:cNvGrpSpPr/>
          <p:nvPr/>
        </p:nvGrpSpPr>
        <p:grpSpPr bwMode="auto">
          <a:xfrm>
            <a:off x="5181600" y="1739265"/>
            <a:ext cx="3962400" cy="4724400"/>
            <a:chOff x="3264" y="816"/>
            <a:chExt cx="2496" cy="2976"/>
          </a:xfrm>
        </p:grpSpPr>
        <p:sp>
          <p:nvSpPr>
            <p:cNvPr id="6167" name="Rectangle 10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080" y="816"/>
              <a:ext cx="168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 smtClean="0">
                  <a:solidFill>
                    <a:srgbClr val="000066"/>
                  </a:solidFill>
                </a:rPr>
                <a:t>待</a:t>
              </a:r>
              <a:r>
                <a:rPr lang="zh-CN" altLang="en-US" sz="2400" dirty="0">
                  <a:solidFill>
                    <a:srgbClr val="000066"/>
                  </a:solidFill>
                </a:rPr>
                <a:t>打印文件队列</a:t>
              </a:r>
              <a:endParaRPr lang="zh-CN" altLang="en-US" sz="2400" dirty="0">
                <a:solidFill>
                  <a:srgbClr val="000066"/>
                </a:solidFill>
              </a:endParaRPr>
            </a:p>
          </p:txBody>
        </p:sp>
        <p:sp>
          <p:nvSpPr>
            <p:cNvPr id="6168" name="Rectangle 11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888" y="1248"/>
              <a:ext cx="720" cy="25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out = 4</a:t>
              </a:r>
              <a:endParaRPr lang="en-US" altLang="zh-CN" sz="2000">
                <a:solidFill>
                  <a:srgbClr val="FF0000"/>
                </a:solidFill>
              </a:endParaRPr>
            </a:p>
          </p:txBody>
        </p:sp>
        <p:sp>
          <p:nvSpPr>
            <p:cNvPr id="6169" name="Line 12"/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V="1">
              <a:off x="4656" y="1152"/>
              <a:ext cx="0" cy="25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0" name="Line 13"/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V="1">
              <a:off x="5328" y="1152"/>
              <a:ext cx="0" cy="25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1" name="Text Box 14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656" y="1866"/>
              <a:ext cx="672" cy="2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m.doc</a:t>
              </a:r>
              <a:endParaRPr lang="en-US" altLang="zh-CN" sz="2000"/>
            </a:p>
          </p:txBody>
        </p:sp>
        <p:sp>
          <p:nvSpPr>
            <p:cNvPr id="6172" name="Text Box 15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4656" y="2144"/>
              <a:ext cx="672" cy="2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prog.c</a:t>
              </a:r>
              <a:endParaRPr lang="en-US" altLang="zh-CN" sz="2000"/>
            </a:p>
          </p:txBody>
        </p:sp>
        <p:sp>
          <p:nvSpPr>
            <p:cNvPr id="6173" name="Text Box 16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4848" y="1440"/>
              <a:ext cx="385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/>
                <a:t>…</a:t>
              </a:r>
              <a:endParaRPr lang="en-US" altLang="zh-CN"/>
            </a:p>
          </p:txBody>
        </p:sp>
        <p:sp>
          <p:nvSpPr>
            <p:cNvPr id="6174" name="Text Box 17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4656" y="2688"/>
              <a:ext cx="672" cy="26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2000"/>
            </a:p>
          </p:txBody>
        </p:sp>
        <p:sp>
          <p:nvSpPr>
            <p:cNvPr id="6175" name="Text Box 18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4656" y="2948"/>
              <a:ext cx="672" cy="26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2000"/>
            </a:p>
          </p:txBody>
        </p:sp>
        <p:sp>
          <p:nvSpPr>
            <p:cNvPr id="6176" name="Text Box 19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656" y="2420"/>
              <a:ext cx="672" cy="2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w.pdf</a:t>
              </a:r>
              <a:endParaRPr lang="en-US" altLang="zh-CN" sz="2000"/>
            </a:p>
          </p:txBody>
        </p:sp>
        <p:sp>
          <p:nvSpPr>
            <p:cNvPr id="6177" name="Text Box 20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4848" y="3360"/>
              <a:ext cx="385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/>
                <a:t>…</a:t>
              </a:r>
              <a:endParaRPr lang="en-US" altLang="zh-CN"/>
            </a:p>
          </p:txBody>
        </p:sp>
        <p:sp>
          <p:nvSpPr>
            <p:cNvPr id="6178" name="Text Box 21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5328" y="1872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4</a:t>
              </a:r>
              <a:endParaRPr lang="en-US" altLang="zh-CN" sz="2400"/>
            </a:p>
          </p:txBody>
        </p:sp>
        <p:sp>
          <p:nvSpPr>
            <p:cNvPr id="6179" name="Text Box 22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5328" y="2148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5</a:t>
              </a:r>
              <a:endParaRPr lang="en-US" altLang="zh-CN" sz="2400"/>
            </a:p>
          </p:txBody>
        </p:sp>
        <p:sp>
          <p:nvSpPr>
            <p:cNvPr id="6180" name="Text Box 23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5328" y="2400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6</a:t>
              </a:r>
              <a:endParaRPr lang="en-US" altLang="zh-CN" sz="2400"/>
            </a:p>
          </p:txBody>
        </p:sp>
        <p:sp>
          <p:nvSpPr>
            <p:cNvPr id="6181" name="Text Box 24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5328" y="2688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7</a:t>
              </a:r>
              <a:endParaRPr lang="en-US" altLang="zh-CN" sz="2400"/>
            </a:p>
          </p:txBody>
        </p:sp>
        <p:sp>
          <p:nvSpPr>
            <p:cNvPr id="6182" name="Rectangle 25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888" y="3408"/>
              <a:ext cx="720" cy="25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in = 7</a:t>
              </a:r>
              <a:endParaRPr lang="en-US" altLang="zh-CN" sz="2000">
                <a:solidFill>
                  <a:srgbClr val="FF0000"/>
                </a:solidFill>
              </a:endParaRPr>
            </a:p>
          </p:txBody>
        </p:sp>
        <p:sp>
          <p:nvSpPr>
            <p:cNvPr id="6183" name="Oval 26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264" y="2352"/>
              <a:ext cx="960" cy="43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84" name="Text Box 27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3456" y="2418"/>
              <a:ext cx="6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进程</a:t>
              </a:r>
              <a:r>
                <a:rPr lang="en-US" altLang="zh-CN" sz="2400"/>
                <a:t>1</a:t>
              </a:r>
              <a:endParaRPr lang="en-US" altLang="zh-CN" sz="2400"/>
            </a:p>
          </p:txBody>
        </p:sp>
        <p:sp>
          <p:nvSpPr>
            <p:cNvPr id="6185" name="Oval 28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3264" y="2880"/>
              <a:ext cx="960" cy="43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86" name="Text Box 29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3456" y="2952"/>
              <a:ext cx="6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进程</a:t>
              </a:r>
              <a:r>
                <a:rPr lang="en-US" altLang="zh-CN" sz="2400"/>
                <a:t>2</a:t>
              </a:r>
              <a:endParaRPr lang="en-US" altLang="zh-CN" sz="2400"/>
            </a:p>
          </p:txBody>
        </p:sp>
        <p:sp>
          <p:nvSpPr>
            <p:cNvPr id="6187" name="AutoShape 30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 rot="-1181233">
              <a:off x="4119" y="2926"/>
              <a:ext cx="477" cy="48"/>
            </a:xfrm>
            <a:prstGeom prst="rightArrow">
              <a:avLst>
                <a:gd name="adj1" fmla="val 50000"/>
                <a:gd name="adj2" fmla="val 248438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88" name="Oval 31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270" y="1536"/>
              <a:ext cx="960" cy="43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89" name="Text Box 32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3291" y="1602"/>
              <a:ext cx="101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打印进程</a:t>
              </a:r>
              <a:endParaRPr lang="zh-CN" altLang="en-US" sz="2400"/>
            </a:p>
          </p:txBody>
        </p:sp>
        <p:sp>
          <p:nvSpPr>
            <p:cNvPr id="6190" name="AutoShape 33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 rot="-9614010">
              <a:off x="4131" y="1840"/>
              <a:ext cx="489" cy="53"/>
            </a:xfrm>
            <a:prstGeom prst="rightArrow">
              <a:avLst>
                <a:gd name="adj1" fmla="val 50000"/>
                <a:gd name="adj2" fmla="val 230660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91" name="AutoShape 34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 rot="1259333">
              <a:off x="4128" y="2688"/>
              <a:ext cx="477" cy="48"/>
            </a:xfrm>
            <a:prstGeom prst="rightArrow">
              <a:avLst>
                <a:gd name="adj1" fmla="val 50000"/>
                <a:gd name="adj2" fmla="val 248438"/>
              </a:avLst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</p:grpSp>
      <p:grpSp>
        <p:nvGrpSpPr>
          <p:cNvPr id="234531" name="Group 35"/>
          <p:cNvGrpSpPr/>
          <p:nvPr/>
        </p:nvGrpSpPr>
        <p:grpSpPr bwMode="auto">
          <a:xfrm>
            <a:off x="669924" y="3581400"/>
            <a:ext cx="7178675" cy="608013"/>
            <a:chOff x="571" y="1684"/>
            <a:chExt cx="3941" cy="383"/>
          </a:xfrm>
        </p:grpSpPr>
        <p:sp>
          <p:nvSpPr>
            <p:cNvPr id="6165" name="Rectangle 36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571" y="1684"/>
              <a:ext cx="3941" cy="3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zh-CN" altLang="en-US" sz="2400" dirty="0"/>
                <a:t>进程提交打印</a:t>
              </a:r>
              <a:r>
                <a:rPr lang="zh-CN" altLang="en-US" sz="2400" dirty="0" smtClean="0"/>
                <a:t>任务（其他欲提交进程</a:t>
              </a:r>
              <a:r>
                <a:rPr lang="zh-CN" altLang="en-US" sz="2400" dirty="0" smtClean="0">
                  <a:solidFill>
                    <a:srgbClr val="FF0000"/>
                  </a:solidFill>
                </a:rPr>
                <a:t>等待</a:t>
              </a:r>
              <a:r>
                <a:rPr lang="zh-CN" altLang="en-US" sz="2400" dirty="0" smtClean="0"/>
                <a:t>）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pic>
          <p:nvPicPr>
            <p:cNvPr id="6166" name="Picture 37" descr="j0115835"/>
            <p:cNvPicPr>
              <a:picLocks noChangeAspect="1" noChangeArrowheads="1"/>
            </p:cNvPicPr>
            <p:nvPr>
              <p:custDataLst>
                <p:tags r:id="rId2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" y="1840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4534" name="Group 38"/>
          <p:cNvGrpSpPr/>
          <p:nvPr/>
        </p:nvGrpSpPr>
        <p:grpSpPr bwMode="auto">
          <a:xfrm>
            <a:off x="677863" y="4038600"/>
            <a:ext cx="6256337" cy="546100"/>
            <a:chOff x="571" y="1684"/>
            <a:chExt cx="3941" cy="344"/>
          </a:xfrm>
        </p:grpSpPr>
        <p:sp>
          <p:nvSpPr>
            <p:cNvPr id="6163" name="Rectangle 39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571" y="1684"/>
              <a:ext cx="3941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 smtClean="0"/>
                <a:t>进程去</a:t>
              </a:r>
              <a:r>
                <a:rPr lang="zh-CN" altLang="en-US" sz="2400" dirty="0">
                  <a:solidFill>
                    <a:srgbClr val="FF0000"/>
                  </a:solidFill>
                </a:rPr>
                <a:t>做其它工作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pic>
          <p:nvPicPr>
            <p:cNvPr id="6164" name="Picture 40" descr="j0115835"/>
            <p:cNvPicPr>
              <a:picLocks noChangeAspect="1" noChangeArrowheads="1"/>
            </p:cNvPicPr>
            <p:nvPr>
              <p:custDataLst>
                <p:tags r:id="rId32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" y="1840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4537" name="Group 41"/>
          <p:cNvGrpSpPr/>
          <p:nvPr/>
        </p:nvGrpSpPr>
        <p:grpSpPr bwMode="auto">
          <a:xfrm>
            <a:off x="677863" y="4495800"/>
            <a:ext cx="6256337" cy="603250"/>
            <a:chOff x="571" y="1684"/>
            <a:chExt cx="3941" cy="380"/>
          </a:xfrm>
        </p:grpSpPr>
        <p:sp>
          <p:nvSpPr>
            <p:cNvPr id="6161" name="Rectangle 42"/>
            <p:cNvSpPr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571" y="1684"/>
              <a:ext cx="3941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/>
                <a:t>打印任务被放进打印队列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pic>
          <p:nvPicPr>
            <p:cNvPr id="6162" name="Picture 43" descr="j0115835"/>
            <p:cNvPicPr>
              <a:picLocks noChangeAspect="1" noChangeArrowheads="1"/>
            </p:cNvPicPr>
            <p:nvPr>
              <p:custDataLst>
                <p:tags r:id="rId34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" y="1840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4540" name="Group 44"/>
          <p:cNvGrpSpPr/>
          <p:nvPr/>
        </p:nvGrpSpPr>
        <p:grpSpPr bwMode="auto">
          <a:xfrm>
            <a:off x="677863" y="4953000"/>
            <a:ext cx="6256337" cy="546100"/>
            <a:chOff x="571" y="1684"/>
            <a:chExt cx="3941" cy="344"/>
          </a:xfrm>
        </p:grpSpPr>
        <p:sp>
          <p:nvSpPr>
            <p:cNvPr id="6159" name="Rectangle 45"/>
            <p:cNvSpPr>
              <a:spLocks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571" y="1684"/>
              <a:ext cx="3941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/>
                <a:t>打印进程</a:t>
              </a:r>
              <a:r>
                <a:rPr lang="zh-CN" altLang="en-US" sz="2400" dirty="0">
                  <a:solidFill>
                    <a:srgbClr val="FF0000"/>
                  </a:solidFill>
                </a:rPr>
                <a:t>从队列中取出任务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pic>
          <p:nvPicPr>
            <p:cNvPr id="6160" name="Picture 46" descr="j0115835"/>
            <p:cNvPicPr>
              <a:picLocks noChangeAspect="1" noChangeArrowheads="1"/>
            </p:cNvPicPr>
            <p:nvPr>
              <p:custDataLst>
                <p:tags r:id="rId36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" y="1840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4543" name="Group 47"/>
          <p:cNvGrpSpPr/>
          <p:nvPr/>
        </p:nvGrpSpPr>
        <p:grpSpPr bwMode="auto">
          <a:xfrm>
            <a:off x="677863" y="5410200"/>
            <a:ext cx="6256337" cy="603250"/>
            <a:chOff x="571" y="1684"/>
            <a:chExt cx="3941" cy="380"/>
          </a:xfrm>
        </p:grpSpPr>
        <p:sp>
          <p:nvSpPr>
            <p:cNvPr id="6157" name="Rectangle 48"/>
            <p:cNvSpPr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571" y="1684"/>
              <a:ext cx="3941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/>
                <a:t>打印进程控制打印机打印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  <p:pic>
          <p:nvPicPr>
            <p:cNvPr id="6158" name="Picture 49" descr="j0115835"/>
            <p:cNvPicPr>
              <a:picLocks noChangeAspect="1" noChangeArrowheads="1"/>
            </p:cNvPicPr>
            <p:nvPr>
              <p:custDataLst>
                <p:tags r:id="rId38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" y="1840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4546" name="Rectangle 50"/>
          <p:cNvSpPr>
            <a:spLocks noChangeArrowheads="1"/>
          </p:cNvSpPr>
          <p:nvPr/>
        </p:nvSpPr>
        <p:spPr bwMode="auto">
          <a:xfrm>
            <a:off x="457200" y="6134100"/>
            <a:ext cx="5829935" cy="386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这是一个典型的</a:t>
            </a:r>
            <a:r>
              <a:rPr kumimoji="1" lang="zh-CN" altLang="en-US" sz="2400">
                <a:solidFill>
                  <a:srgbClr val="CC0000"/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“</a:t>
            </a:r>
            <a:r>
              <a:rPr kumimoji="1" lang="zh-CN" altLang="en-US" sz="240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生产者</a:t>
            </a:r>
            <a:r>
              <a:rPr kumimoji="1" lang="en-US" altLang="zh-CN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zh-CN" altLang="en-US" sz="240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消费者</a:t>
            </a:r>
            <a:r>
              <a:rPr kumimoji="1" lang="zh-CN" altLang="en-US" sz="2400">
                <a:solidFill>
                  <a:srgbClr val="CC0000"/>
                </a:solidFill>
                <a:latin typeface="Verdana" panose="020B0604030504040204" pitchFamily="34" charset="0"/>
                <a:ea typeface="黑体" panose="02010609060101010101" pitchFamily="49" charset="-122"/>
              </a:rPr>
              <a:t>”</a:t>
            </a:r>
            <a:r>
              <a:rPr kumimoji="1" lang="zh-CN" altLang="en-US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问题！</a:t>
            </a:r>
            <a:endParaRPr kumimoji="1" lang="zh-CN" altLang="en-US" sz="2400">
              <a:solidFill>
                <a:srgbClr val="CC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56" name="Rectangle 51"/>
          <p:cNvSpPr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457200" y="1600200"/>
            <a:ext cx="570801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l"/>
            </a:pPr>
            <a:r>
              <a:rPr lang="en-US" altLang="zh-CN" sz="2400" dirty="0"/>
              <a:t>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多个进程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线程共同完成一个任务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!!!</a:t>
            </a:r>
            <a:endParaRPr lang="en-US" altLang="zh-CN" sz="24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在合作过程中，除了</a:t>
            </a:r>
            <a:r>
              <a:rPr lang="zh-CN" altLang="en-US" sz="2400" dirty="0">
                <a:ea typeface="楷体_GB2312" pitchFamily="49" charset="-122"/>
              </a:rPr>
              <a:t>“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并行</a:t>
            </a:r>
            <a:r>
              <a:rPr lang="zh-CN" altLang="en-US" sz="2400" dirty="0">
                <a:ea typeface="楷体_GB2312" pitchFamily="49" charset="-122"/>
              </a:rPr>
              <a:t>”的工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作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  <a:p>
            <a:pPr indent="0" eaLnBrk="1" hangingPunct="1"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之外，还经常出现相互等待的</a:t>
            </a:r>
            <a:r>
              <a:rPr lang="zh-CN" altLang="en-US" sz="2400" dirty="0">
                <a:ea typeface="楷体_GB2312" pitchFamily="49" charset="-122"/>
              </a:rPr>
              <a:t>“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协作</a:t>
            </a:r>
            <a:r>
              <a:rPr lang="zh-CN" altLang="en-US" sz="2400" dirty="0">
                <a:ea typeface="楷体_GB2312" pitchFamily="49" charset="-122"/>
              </a:rPr>
              <a:t>”</a:t>
            </a:r>
            <a:endParaRPr lang="zh-CN" altLang="en-US" sz="2400" dirty="0">
              <a:ea typeface="楷体_GB2312" pitchFamily="49" charset="-122"/>
            </a:endParaRPr>
          </a:p>
          <a:p>
            <a:pPr indent="0" eaLnBrk="1" hangingPunct="1"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ea typeface="楷体_GB2312" pitchFamily="49" charset="-122"/>
              </a:rPr>
              <a:t> </a:t>
            </a:r>
            <a:r>
              <a:rPr lang="en-US" altLang="zh-CN" sz="2400" dirty="0">
                <a:ea typeface="楷体_GB2312" pitchFamily="49" charset="-122"/>
              </a:rPr>
              <a:t>  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过程。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4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4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4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4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34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4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34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4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504" grpId="0" bldLvl="0" animBg="1"/>
      <p:bldP spid="23454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信号量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412875"/>
            <a:ext cx="2331085" cy="4977765"/>
          </a:xfrm>
        </p:spPr>
        <p:txBody>
          <a:bodyPr/>
          <a:p>
            <a:pPr marL="0"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l"/>
            </a:pP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使用二元信号量解决无限缓冲</a:t>
            </a: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区生产者消费者问题的一种</a:t>
            </a: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方案</a:t>
            </a: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None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l"/>
            </a:pP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正确</a:t>
            </a: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么？</a:t>
            </a: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20" name="对象 19"/>
          <p:cNvGraphicFramePr/>
          <p:nvPr>
            <p:custDataLst>
              <p:tags r:id="rId1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" imgW="9525" imgH="9525" progId="Paint.Picture">
                  <p:embed/>
                </p:oleObj>
              </mc:Choice>
              <mc:Fallback>
                <p:oleObj name="" r:id="rId2" imgW="9525" imgH="9525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/>
          <p:nvPr>
            <p:custDataLst>
              <p:tags r:id="rId4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5" imgW="9525" imgH="9525" progId="Paint.Picture">
                  <p:embed/>
                </p:oleObj>
              </mc:Choice>
              <mc:Fallback>
                <p:oleObj name="" r:id="rId5" imgW="9525" imgH="9525" progId="Paint.Picture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/>
          <p:nvPr>
            <p:custDataLst>
              <p:tags r:id="rId6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7" imgW="9525" imgH="9525" progId="Paint.Picture">
                  <p:embed/>
                </p:oleObj>
              </mc:Choice>
              <mc:Fallback>
                <p:oleObj name="" r:id="rId7" imgW="9525" imgH="9525" progId="Paint.Picture">
                  <p:embed/>
                  <p:pic>
                    <p:nvPicPr>
                      <p:cNvPr id="0" name="图片 2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图片 27" descr="无标题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3885" y="1236345"/>
            <a:ext cx="5464756" cy="5611273"/>
          </a:xfrm>
          <a:prstGeom prst="rect">
            <a:avLst/>
          </a:prstGeom>
        </p:spPr>
      </p:pic>
      <p:sp>
        <p:nvSpPr>
          <p:cNvPr id="2" name="圆角矩形标注 1"/>
          <p:cNvSpPr/>
          <p:nvPr>
            <p:custDataLst>
              <p:tags r:id="rId9"/>
            </p:custDataLst>
          </p:nvPr>
        </p:nvSpPr>
        <p:spPr>
          <a:xfrm>
            <a:off x="6588125" y="3696335"/>
            <a:ext cx="1524000" cy="691515"/>
          </a:xfrm>
          <a:prstGeom prst="wedgeRoundRectCallout">
            <a:avLst>
              <a:gd name="adj1" fmla="val -37666"/>
              <a:gd name="adj2" fmla="val 176905"/>
              <a:gd name="adj3" fmla="val 16667"/>
            </a:avLst>
          </a:prstGeom>
          <a:solidFill>
            <a:schemeClr val="bg1">
              <a:lumMod val="85000"/>
            </a:schemeClr>
          </a:solidFill>
          <a:ln w="28575" cap="flat" cmpd="dbl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信号</a:t>
            </a: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量</a:t>
            </a:r>
            <a:r>
              <a:rPr kumimoji="0" lang="en-US" altLang="zh-CN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delay</a:t>
            </a:r>
            <a:r>
              <a: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的物理意义？</a:t>
            </a:r>
            <a:endParaRPr kumimoji="0" lang="zh-CN" alt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uiExpand="1" build="p"/>
      <p:bldP spid="2" grpId="0" bldLvl="0" animBg="1"/>
      <p:bldP spid="2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信号量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20" name="对象 19"/>
          <p:cNvGraphicFramePr/>
          <p:nvPr>
            <p:custDataLst>
              <p:tags r:id="rId1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" imgW="9525" imgH="9525" progId="Paint.Picture">
                  <p:embed/>
                </p:oleObj>
              </mc:Choice>
              <mc:Fallback>
                <p:oleObj name="" r:id="rId2" imgW="9525" imgH="9525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/>
          <p:nvPr>
            <p:custDataLst>
              <p:tags r:id="rId4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5" imgW="9525" imgH="9525" progId="Paint.Picture">
                  <p:embed/>
                </p:oleObj>
              </mc:Choice>
              <mc:Fallback>
                <p:oleObj name="" r:id="rId5" imgW="9525" imgH="9525" progId="Paint.Picture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/>
          <p:nvPr>
            <p:custDataLst>
              <p:tags r:id="rId6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7" imgW="9525" imgH="9525" progId="Paint.Picture">
                  <p:embed/>
                </p:oleObj>
              </mc:Choice>
              <mc:Fallback>
                <p:oleObj name="" r:id="rId7" imgW="9525" imgH="9525" progId="Paint.Picture">
                  <p:embed/>
                  <p:pic>
                    <p:nvPicPr>
                      <p:cNvPr id="0" name="图片 2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图片 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255395" y="1339850"/>
            <a:ext cx="6920865" cy="52739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信号量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412875"/>
            <a:ext cx="2331085" cy="4977765"/>
          </a:xfrm>
        </p:spPr>
        <p:txBody>
          <a:bodyPr/>
          <a:p>
            <a:pPr marL="0"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l"/>
            </a:pP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使用二元信号量解决</a:t>
            </a:r>
            <a:r>
              <a:rPr lang="zh-CN" altLang="en-US" sz="251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解决无限缓冲区</a:t>
            </a: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生产者消费者问题的正确</a:t>
            </a:r>
            <a:r>
              <a:rPr lang="zh-CN" altLang="en-US" sz="251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方案</a:t>
            </a: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None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0" lvl="1" indent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None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20" name="对象 19"/>
          <p:cNvGraphicFramePr/>
          <p:nvPr>
            <p:custDataLst>
              <p:tags r:id="rId1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2" imgW="9525" imgH="9525" progId="Paint.Picture">
                  <p:embed/>
                </p:oleObj>
              </mc:Choice>
              <mc:Fallback>
                <p:oleObj name="" r:id="rId2" imgW="9525" imgH="9525" progId="Paint.Picture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/>
          <p:nvPr>
            <p:custDataLst>
              <p:tags r:id="rId4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5" imgW="9525" imgH="9525" progId="Paint.Picture">
                  <p:embed/>
                </p:oleObj>
              </mc:Choice>
              <mc:Fallback>
                <p:oleObj name="" r:id="rId5" imgW="9525" imgH="9525" progId="Paint.Picture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/>
          <p:nvPr>
            <p:custDataLst>
              <p:tags r:id="rId6"/>
            </p:custDataLst>
          </p:nvPr>
        </p:nvGraphicFramePr>
        <p:xfrm>
          <a:off x="4566920" y="3423920"/>
          <a:ext cx="9525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7" imgW="9525" imgH="9525" progId="Paint.Picture">
                  <p:embed/>
                </p:oleObj>
              </mc:Choice>
              <mc:Fallback>
                <p:oleObj name="" r:id="rId7" imgW="9525" imgH="9525" progId="Paint.Picture">
                  <p:embed/>
                  <p:pic>
                    <p:nvPicPr>
                      <p:cNvPr id="0" name="图片 2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66920" y="3423920"/>
                        <a:ext cx="9525" cy="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 descr="无标题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7040" y="1196340"/>
            <a:ext cx="5110505" cy="5618226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3995420" y="4986000"/>
            <a:ext cx="287655" cy="75565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右箭头 4"/>
          <p:cNvSpPr/>
          <p:nvPr>
            <p:custDataLst>
              <p:tags r:id="rId9"/>
            </p:custDataLst>
          </p:nvPr>
        </p:nvSpPr>
        <p:spPr>
          <a:xfrm>
            <a:off x="3995420" y="5461200"/>
            <a:ext cx="287655" cy="75565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内容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556792"/>
            <a:ext cx="8229600" cy="44719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背景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实现互斥的软件方案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实现互斥的硬件</a:t>
            </a:r>
            <a:r>
              <a:rPr lang="zh-CN" altLang="en-US" sz="2800" b="1" dirty="0">
                <a:solidFill>
                  <a:schemeClr val="tx2"/>
                </a:solidFill>
              </a:rPr>
              <a:t>方案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信号量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  <a:sym typeface="+mn-ea"/>
              </a:rPr>
              <a:t>读者</a:t>
            </a:r>
            <a:r>
              <a:rPr lang="en-US" altLang="zh-CN" sz="2800" b="1" dirty="0">
                <a:solidFill>
                  <a:schemeClr val="tx1"/>
                </a:solidFill>
                <a:sym typeface="+mn-ea"/>
              </a:rPr>
              <a:t>/</a:t>
            </a:r>
            <a:r>
              <a:rPr lang="zh-CN" altLang="en-US" sz="2800" b="1" dirty="0">
                <a:solidFill>
                  <a:schemeClr val="tx1"/>
                </a:solidFill>
                <a:sym typeface="+mn-ea"/>
              </a:rPr>
              <a:t>写者问题</a:t>
            </a:r>
            <a:endParaRPr lang="zh-CN" altLang="en-US" sz="2800" b="1" dirty="0">
              <a:solidFill>
                <a:schemeClr val="tx1"/>
              </a:solidFill>
              <a:sym typeface="+mn-ea"/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二元信号量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0070C0"/>
                </a:solidFill>
              </a:rPr>
              <a:t>管程</a:t>
            </a:r>
            <a:endParaRPr lang="zh-CN" altLang="en-US" sz="2800" b="1" dirty="0">
              <a:solidFill>
                <a:srgbClr val="0070C0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消息传递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endParaRPr lang="zh-CN" altLang="en-US" sz="2800" b="1" dirty="0">
              <a:solidFill>
                <a:srgbClr val="0070C0"/>
              </a:solidFill>
            </a:endParaRPr>
          </a:p>
          <a:p>
            <a:pPr marL="457200" lvl="1" indent="0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None/>
            </a:pPr>
            <a:endParaRPr lang="zh-CN" altLang="en-US" sz="2800" b="1" dirty="0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管程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269365"/>
            <a:ext cx="8458200" cy="4977765"/>
          </a:xfrm>
        </p:spPr>
        <p:txBody>
          <a:bodyPr/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管程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200" b="1" dirty="0">
                <a:solidFill>
                  <a:schemeClr val="tx1"/>
                </a:solidFill>
                <a:sym typeface="+mn-ea"/>
              </a:rPr>
              <a:t>一种程序设计语言</a:t>
            </a:r>
            <a:r>
              <a:rPr lang="zh-CN" altLang="en-US" sz="2200" b="1" dirty="0">
                <a:solidFill>
                  <a:schemeClr val="tx1"/>
                </a:solidFill>
                <a:sym typeface="+mn-ea"/>
              </a:rPr>
              <a:t>结构</a:t>
            </a:r>
            <a:endParaRPr lang="zh-CN" altLang="en-US" sz="2200" b="1" dirty="0">
              <a:solidFill>
                <a:schemeClr val="tx1"/>
              </a:solidFill>
              <a:sym typeface="+mn-ea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en-US" altLang="zh-CN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由一个或多个过程，一个初始化序列和局部数据组成的软件模块，主要</a:t>
            </a: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特点：</a:t>
            </a:r>
            <a:endParaRPr lang="zh-CN" altLang="en-US" sz="2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 eaLnBrk="1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Font typeface="Arial" panose="020B0604020202020204" pitchFamily="34" charset="0"/>
              <a:buChar char="•"/>
            </a:pPr>
            <a:r>
              <a:rPr lang="zh-CN" altLang="en-US" sz="1885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局部数据变量只能被管程的过程访问</a:t>
            </a:r>
            <a:endParaRPr lang="zh-CN" altLang="en-US" sz="1885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 eaLnBrk="1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Font typeface="Arial" panose="020B0604020202020204" pitchFamily="34" charset="0"/>
              <a:buChar char="•"/>
            </a:pPr>
            <a:r>
              <a:rPr lang="zh-CN" altLang="en-US" sz="1885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进程通过调用管程的一个过程来进入管程</a:t>
            </a:r>
            <a:endParaRPr lang="zh-CN" altLang="en-US" sz="1885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 eaLnBrk="1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Font typeface="Arial" panose="020B0604020202020204" pitchFamily="34" charset="0"/>
              <a:buChar char="•"/>
            </a:pPr>
            <a:r>
              <a:rPr lang="zh-CN" altLang="en-US" sz="1885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任何时候，只能有一个进程在管程中执行，调用管程的其它进程都被阻塞</a:t>
            </a:r>
            <a:endParaRPr lang="zh-CN" altLang="en-US" sz="1885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195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管程通过使用</a:t>
            </a:r>
            <a:r>
              <a:rPr lang="zh-CN" altLang="en-US" sz="2195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条件变量</a:t>
            </a:r>
            <a:r>
              <a:rPr lang="zh-CN" alt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来支持同步，这些条件变量包含在管程中</a:t>
            </a:r>
            <a:endParaRPr lang="zh-CN" altLang="en-US" sz="2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 eaLnBrk="1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Font typeface="Arial" panose="020B0604020202020204" pitchFamily="34" charset="0"/>
              <a:buChar char="•"/>
            </a:pPr>
            <a:r>
              <a:rPr lang="en-US" altLang="zh-CN" sz="1885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cwait(C), </a:t>
            </a:r>
            <a:r>
              <a:rPr lang="zh-CN" altLang="en-US" sz="1885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调用者阻塞在条件</a:t>
            </a:r>
            <a:r>
              <a:rPr lang="en-US" altLang="zh-CN" sz="1885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zh-CN" altLang="en-US" sz="1885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上，且管程可被其它进程使用</a:t>
            </a:r>
            <a:endParaRPr lang="zh-CN" altLang="en-US" sz="1885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 eaLnBrk="1" latinLnBrk="0" hangingPunct="1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rgbClr val="9900FF"/>
              </a:buClr>
              <a:buFont typeface="Arial" panose="020B0604020202020204" pitchFamily="34" charset="0"/>
              <a:buChar char="•"/>
            </a:pPr>
            <a:r>
              <a:rPr lang="en-US" altLang="zh-CN" sz="1885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csignal(C), </a:t>
            </a:r>
            <a:r>
              <a:rPr lang="zh-CN" altLang="en-US" sz="1885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恢复阻塞在</a:t>
            </a:r>
            <a:r>
              <a:rPr lang="en-US" altLang="zh-CN" sz="1885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zh-CN" altLang="en-US" sz="1885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上的进程中的一个执行</a:t>
            </a: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46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46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管程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269365"/>
            <a:ext cx="8458200" cy="4977765"/>
          </a:xfrm>
        </p:spPr>
        <p:txBody>
          <a:bodyPr/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管程的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结构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Arial" panose="020B0604020202020204" pitchFamily="34" charset="0"/>
              <a:buChar char="•"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23665" y="1196340"/>
            <a:ext cx="3931920" cy="5440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管程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269365"/>
            <a:ext cx="8458200" cy="4977765"/>
          </a:xfrm>
        </p:spPr>
        <p:txBody>
          <a:bodyPr/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生产者消费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者管程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Arial" panose="020B0604020202020204" pitchFamily="34" charset="0"/>
              <a:buChar char="•"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pic>
        <p:nvPicPr>
          <p:cNvPr id="2" name="图片 1" descr="无标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695" y="1935480"/>
            <a:ext cx="7626667" cy="49225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91230" y="4788000"/>
            <a:ext cx="1591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管程的过程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20000" y="3240000"/>
            <a:ext cx="1591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管程的过程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24935" y="2132965"/>
            <a:ext cx="1591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定义管程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36010" y="2493010"/>
            <a:ext cx="15913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管程的局部</a:t>
            </a:r>
            <a:r>
              <a:rPr lang="zh-CN" altLang="en-US" sz="1400">
                <a:solidFill>
                  <a:srgbClr val="FF0000"/>
                </a:solidFill>
              </a:rPr>
              <a:t>数据</a:t>
            </a:r>
            <a:endParaRPr lang="zh-CN" altLang="en-US" sz="140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04235" y="2772000"/>
            <a:ext cx="15913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管程的</a:t>
            </a:r>
            <a:endParaRPr lang="zh-CN" altLang="en-US" sz="1400">
              <a:solidFill>
                <a:srgbClr val="FF0000"/>
              </a:solidFill>
            </a:endParaRPr>
          </a:p>
          <a:p>
            <a:r>
              <a:rPr lang="zh-CN" altLang="en-US" sz="1400">
                <a:solidFill>
                  <a:srgbClr val="FF0000"/>
                </a:solidFill>
              </a:rPr>
              <a:t>条件</a:t>
            </a:r>
            <a:r>
              <a:rPr lang="zh-CN" altLang="en-US" sz="1400">
                <a:solidFill>
                  <a:srgbClr val="FF0000"/>
                </a:solidFill>
              </a:rPr>
              <a:t>变量</a:t>
            </a:r>
            <a:endParaRPr lang="zh-CN" altLang="en-US" sz="14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4" grpId="0"/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管程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269365"/>
            <a:ext cx="8458200" cy="4977765"/>
          </a:xfrm>
        </p:spPr>
        <p:txBody>
          <a:bodyPr/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生产者消费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者管程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所有同步机制都被限制在管程内部，因此不但易于验证同步的正确性，而且易于检测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出错误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2" eaLnBrk="1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Arial" panose="020B0604020202020204" pitchFamily="34" charset="0"/>
              <a:buChar char="•"/>
            </a:pPr>
            <a:endParaRPr lang="zh-CN" altLang="en-US" sz="251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3930" y="1772920"/>
            <a:ext cx="7216140" cy="3543300"/>
          </a:xfrm>
          <a:prstGeom prst="rect">
            <a:avLst/>
          </a:prstGeom>
        </p:spPr>
      </p:pic>
      <p:sp>
        <p:nvSpPr>
          <p:cNvPr id="4" name="右箭头 3"/>
          <p:cNvSpPr/>
          <p:nvPr>
            <p:custDataLst>
              <p:tags r:id="rId3"/>
            </p:custDataLst>
          </p:nvPr>
        </p:nvSpPr>
        <p:spPr>
          <a:xfrm>
            <a:off x="1115060" y="2780645"/>
            <a:ext cx="287655" cy="75565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右箭头 4"/>
          <p:cNvSpPr/>
          <p:nvPr>
            <p:custDataLst>
              <p:tags r:id="rId4"/>
            </p:custDataLst>
          </p:nvPr>
        </p:nvSpPr>
        <p:spPr>
          <a:xfrm>
            <a:off x="1152000" y="3933390"/>
            <a:ext cx="287655" cy="75565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内容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556792"/>
            <a:ext cx="8229600" cy="4471988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背景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实现互斥的软件方案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2"/>
                </a:solidFill>
              </a:rPr>
              <a:t>实现互斥的硬件</a:t>
            </a:r>
            <a:r>
              <a:rPr lang="zh-CN" altLang="en-US" sz="2800" b="1" dirty="0">
                <a:solidFill>
                  <a:schemeClr val="tx2"/>
                </a:solidFill>
              </a:rPr>
              <a:t>方案</a:t>
            </a:r>
            <a:endParaRPr lang="zh-CN" altLang="en-US" sz="28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信号量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  <a:sym typeface="+mn-ea"/>
              </a:rPr>
              <a:t>读者</a:t>
            </a:r>
            <a:r>
              <a:rPr lang="en-US" altLang="zh-CN" sz="2800" b="1" dirty="0">
                <a:solidFill>
                  <a:schemeClr val="tx1"/>
                </a:solidFill>
                <a:sym typeface="+mn-ea"/>
              </a:rPr>
              <a:t>/</a:t>
            </a:r>
            <a:r>
              <a:rPr lang="zh-CN" altLang="en-US" sz="2800" b="1" dirty="0">
                <a:solidFill>
                  <a:schemeClr val="tx1"/>
                </a:solidFill>
                <a:sym typeface="+mn-ea"/>
              </a:rPr>
              <a:t>写者问题</a:t>
            </a:r>
            <a:endParaRPr lang="zh-CN" altLang="en-US" sz="2800" b="1" dirty="0">
              <a:solidFill>
                <a:schemeClr val="tx1"/>
              </a:solidFill>
              <a:sym typeface="+mn-ea"/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二元信号量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/>
                </a:solidFill>
              </a:rPr>
              <a:t>管程</a:t>
            </a:r>
            <a:endParaRPr lang="zh-CN" altLang="en-US" sz="2800" b="1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0070C0"/>
                </a:solidFill>
              </a:rPr>
              <a:t>消息传递</a:t>
            </a:r>
            <a:endParaRPr lang="zh-CN" altLang="en-US" sz="2800" b="1" dirty="0">
              <a:solidFill>
                <a:srgbClr val="0070C0"/>
              </a:solidFill>
            </a:endParaRP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Char char="n"/>
            </a:pPr>
            <a:endParaRPr lang="zh-CN" altLang="en-US" sz="2800" b="1" dirty="0">
              <a:solidFill>
                <a:srgbClr val="0070C0"/>
              </a:solidFill>
            </a:endParaRPr>
          </a:p>
          <a:p>
            <a:pPr marL="457200" lvl="1" indent="0" eaLnBrk="1" hangingPunct="1">
              <a:lnSpc>
                <a:spcPct val="90000"/>
              </a:lnSpc>
              <a:spcAft>
                <a:spcPct val="30000"/>
              </a:spcAft>
              <a:buClr>
                <a:srgbClr val="9900FF"/>
              </a:buClr>
              <a:buFont typeface="Wingdings" panose="05000000000000000000" pitchFamily="2" charset="2"/>
              <a:buNone/>
            </a:pPr>
            <a:endParaRPr lang="zh-CN" altLang="en-US" sz="2800" b="1" dirty="0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消息</a:t>
            </a:r>
            <a:r>
              <a:rPr lang="zh-CN" altLang="en-US" dirty="0">
                <a:latin typeface="+mn-ea"/>
                <a:ea typeface="+mn-ea"/>
              </a:rPr>
              <a:t>传递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269365"/>
            <a:ext cx="8458200" cy="4977765"/>
          </a:xfrm>
        </p:spPr>
        <p:txBody>
          <a:bodyPr/>
          <a:p>
            <a:pPr lvl="0" eaLnBrk="1" latinLnBrk="0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消息传递的原语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：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200" b="1" dirty="0">
                <a:solidFill>
                  <a:srgbClr val="0070C0"/>
                </a:solidFill>
                <a:sym typeface="+mn-ea"/>
              </a:rPr>
              <a:t>发送消息</a:t>
            </a:r>
            <a:r>
              <a:rPr lang="en-US" altLang="zh-CN" sz="2200" b="1" dirty="0">
                <a:solidFill>
                  <a:srgbClr val="0070C0"/>
                </a:solidFill>
                <a:sym typeface="+mn-ea"/>
              </a:rPr>
              <a:t> send(destination, message)</a:t>
            </a:r>
            <a:endParaRPr lang="en-US" altLang="zh-CN" sz="2200" b="1" dirty="0">
              <a:solidFill>
                <a:srgbClr val="0070C0"/>
              </a:solidFill>
              <a:sym typeface="+mn-ea"/>
            </a:endParaRPr>
          </a:p>
          <a:p>
            <a:pPr lvl="1" eaLnBrk="1" latinLnBrk="0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200" b="1" dirty="0">
                <a:solidFill>
                  <a:srgbClr val="0070C0"/>
                </a:solidFill>
                <a:sym typeface="+mn-ea"/>
              </a:rPr>
              <a:t>接收消息</a:t>
            </a:r>
            <a:r>
              <a:rPr lang="en-US" altLang="zh-CN" sz="2200" b="1" dirty="0">
                <a:solidFill>
                  <a:srgbClr val="0070C0"/>
                </a:solidFill>
                <a:sym typeface="+mn-ea"/>
              </a:rPr>
              <a:t>recieve(source, message)</a:t>
            </a:r>
            <a:endParaRPr lang="en-US" altLang="zh-CN" sz="2200" b="1" dirty="0">
              <a:solidFill>
                <a:srgbClr val="0070C0"/>
              </a:solidFill>
              <a:sym typeface="+mn-ea"/>
            </a:endParaRPr>
          </a:p>
          <a:p>
            <a:pPr lvl="0" eaLnBrk="1" latinLnBrk="0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同步机制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阻塞</a:t>
            </a:r>
            <a:r>
              <a:rPr lang="en-US" altLang="zh-CN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send  </a:t>
            </a:r>
            <a:r>
              <a:rPr lang="zh-CN" alt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阻塞</a:t>
            </a:r>
            <a:r>
              <a:rPr lang="en-US" altLang="zh-CN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receive</a:t>
            </a:r>
            <a:endParaRPr lang="en-US" altLang="zh-CN" sz="21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无阻塞</a:t>
            </a:r>
            <a:r>
              <a:rPr lang="en-US" altLang="zh-CN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send  </a:t>
            </a:r>
            <a:r>
              <a:rPr lang="zh-CN" alt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阻塞</a:t>
            </a:r>
            <a:r>
              <a:rPr lang="en-US" altLang="zh-CN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receive</a:t>
            </a:r>
            <a:endParaRPr lang="en-US" altLang="zh-CN" sz="21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无阻塞</a:t>
            </a:r>
            <a:r>
              <a:rPr lang="en-US" altLang="zh-CN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send  </a:t>
            </a:r>
            <a:r>
              <a:rPr lang="zh-CN" alt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无阻塞</a:t>
            </a:r>
            <a:r>
              <a:rPr lang="en-US" altLang="zh-CN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receive </a:t>
            </a:r>
            <a:endParaRPr lang="en-US" altLang="zh-CN" sz="21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寻址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模式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直接寻址</a:t>
            </a:r>
            <a:endParaRPr lang="zh-CN" altLang="en-US" sz="21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1" eaLnBrk="1" latinLnBrk="0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r>
              <a:rPr lang="zh-CN" altLang="en-US" sz="2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间接寻址</a:t>
            </a:r>
            <a:endParaRPr lang="zh-CN" altLang="en-US" sz="21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endParaRPr lang="zh-CN" altLang="en-US" sz="21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46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46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46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46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46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11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背景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7171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57400" y="1295400"/>
            <a:ext cx="3276600" cy="16002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66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7172" name="Text 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371600"/>
            <a:ext cx="5334000" cy="149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3" eaLnBrk="1" hangingPunct="1"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#define BUFFER_SIZE 10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lvl="3" eaLnBrk="1" hangingPunct="1"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typedef struct {  . . . } item;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lvl="3" eaLnBrk="1" hangingPunct="1"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item buffer[BUFFER_SIZE];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lvl="3" eaLnBrk="1" hangingPunct="1"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int in = out = </a:t>
            </a:r>
            <a:r>
              <a:rPr lang="en-US" altLang="zh-CN" sz="2000" b="0">
                <a:solidFill>
                  <a:srgbClr val="0033CC"/>
                </a:solidFill>
                <a:latin typeface="Tahoma" panose="020B0604030504040204" pitchFamily="34" charset="0"/>
              </a:rPr>
              <a:t>counter</a:t>
            </a:r>
            <a:r>
              <a:rPr lang="en-US" altLang="zh-CN" sz="2000" b="0">
                <a:latin typeface="Tahoma" panose="020B0604030504040204" pitchFamily="34" charset="0"/>
              </a:rPr>
              <a:t> = 0;</a:t>
            </a:r>
            <a:endParaRPr lang="en-US" altLang="zh-CN" sz="2000" b="0">
              <a:latin typeface="Tahoma" panose="020B0604030504040204" pitchFamily="34" charset="0"/>
            </a:endParaRPr>
          </a:p>
        </p:txBody>
      </p:sp>
      <p:sp>
        <p:nvSpPr>
          <p:cNvPr id="7173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1295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0066"/>
                </a:solidFill>
              </a:rPr>
              <a:t>共享数据</a:t>
            </a:r>
            <a:endParaRPr lang="zh-CN" altLang="en-US" sz="2400">
              <a:solidFill>
                <a:srgbClr val="000066"/>
              </a:solidFill>
            </a:endParaRPr>
          </a:p>
        </p:txBody>
      </p:sp>
      <p:sp>
        <p:nvSpPr>
          <p:cNvPr id="7174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52400" y="3581400"/>
            <a:ext cx="4343400" cy="24384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66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7175" name="Text Box 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52400" y="3582988"/>
            <a:ext cx="4191000" cy="2436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while (true) {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    while(counter== BUFFER_SIZE)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       ;   </a:t>
            </a:r>
            <a:r>
              <a:rPr lang="en-US" altLang="zh-CN" sz="20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/*</a:t>
            </a:r>
            <a:r>
              <a:rPr lang="zh-CN" altLang="en-US" sz="20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仓库已满，等待消费*</a:t>
            </a:r>
            <a:r>
              <a:rPr lang="en-US" altLang="zh-CN" sz="20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en-US" altLang="zh-CN" sz="2000" b="0">
                <a:latin typeface="Tahoma" panose="020B0604030504040204" pitchFamily="34" charset="0"/>
              </a:rPr>
              <a:t>  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    buffer[in] = item; </a:t>
            </a:r>
            <a:r>
              <a:rPr lang="en-US" altLang="zh-CN" sz="20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/*</a:t>
            </a:r>
            <a:r>
              <a:rPr lang="zh-CN" altLang="en-US" sz="20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生产入库*</a:t>
            </a:r>
            <a:r>
              <a:rPr lang="en-US" altLang="zh-CN" sz="20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en-US" altLang="zh-CN" sz="2000">
                <a:latin typeface="楷体_GB2312" pitchFamily="49" charset="-122"/>
                <a:ea typeface="楷体_GB2312" pitchFamily="49" charset="-122"/>
              </a:rPr>
              <a:t> </a:t>
            </a:r>
            <a:endParaRPr lang="en-US" altLang="zh-CN" sz="2000" b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    in = (in + 1) % BUFFER_SIZE;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    </a:t>
            </a:r>
            <a:r>
              <a:rPr lang="en-US" altLang="zh-CN" sz="2000" b="0">
                <a:solidFill>
                  <a:srgbClr val="0033CC"/>
                </a:solidFill>
                <a:latin typeface="Tahoma" panose="020B0604030504040204" pitchFamily="34" charset="0"/>
              </a:rPr>
              <a:t>counter++;</a:t>
            </a:r>
            <a:endParaRPr lang="en-US" altLang="zh-CN" sz="2000" b="0">
              <a:solidFill>
                <a:srgbClr val="0033CC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 }</a:t>
            </a:r>
            <a:endParaRPr lang="en-US" altLang="zh-CN" sz="2000" b="0">
              <a:latin typeface="Tahoma" panose="020B0604030504040204" pitchFamily="34" charset="0"/>
            </a:endParaRPr>
          </a:p>
        </p:txBody>
      </p:sp>
      <p:sp>
        <p:nvSpPr>
          <p:cNvPr id="7176" name="Rectangle 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52400" y="31242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0066"/>
                </a:solidFill>
              </a:rPr>
              <a:t>生产者进程</a:t>
            </a:r>
            <a:endParaRPr lang="zh-CN" altLang="en-US" sz="2400">
              <a:solidFill>
                <a:srgbClr val="000066"/>
              </a:solidFill>
            </a:endParaRPr>
          </a:p>
        </p:txBody>
      </p:sp>
      <p:sp>
        <p:nvSpPr>
          <p:cNvPr id="7177" name="Rectangle 9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572000" y="3581400"/>
            <a:ext cx="4343400" cy="24384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66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7178" name="Text Box 10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572000" y="3597275"/>
            <a:ext cx="4572000" cy="243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while (true) {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    while(counter== 0) 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       ;</a:t>
            </a:r>
            <a:r>
              <a:rPr lang="en-US" altLang="zh-CN" sz="2000" b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0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/*</a:t>
            </a:r>
            <a:r>
              <a:rPr lang="zh-CN" altLang="en-US" sz="20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仓库无货，等待生产*</a:t>
            </a:r>
            <a:r>
              <a:rPr lang="en-US" altLang="zh-CN" sz="20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en-US" altLang="zh-CN" sz="2000"/>
              <a:t> 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    item = buffer[out]; </a:t>
            </a:r>
            <a:r>
              <a:rPr lang="en-US" altLang="zh-CN" sz="20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/*</a:t>
            </a:r>
            <a:r>
              <a:rPr lang="zh-CN" altLang="en-US" sz="20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消费出库*</a:t>
            </a:r>
            <a:r>
              <a:rPr lang="en-US" altLang="zh-CN" sz="20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en-US" altLang="zh-CN" sz="2000"/>
              <a:t> 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    out = (out + 1) % BUFFER_SIZE;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    </a:t>
            </a:r>
            <a:r>
              <a:rPr lang="en-US" altLang="zh-CN" sz="2000" b="0">
                <a:solidFill>
                  <a:srgbClr val="0033CC"/>
                </a:solidFill>
                <a:latin typeface="Tahoma" panose="020B0604030504040204" pitchFamily="34" charset="0"/>
              </a:rPr>
              <a:t>counter --;</a:t>
            </a:r>
            <a:endParaRPr lang="en-US" altLang="zh-CN" sz="2000" b="0">
              <a:solidFill>
                <a:srgbClr val="0033CC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 }</a:t>
            </a:r>
            <a:endParaRPr lang="en-US" altLang="zh-CN" sz="2000" b="0">
              <a:latin typeface="Tahoma" panose="020B0604030504040204" pitchFamily="34" charset="0"/>
            </a:endParaRPr>
          </a:p>
        </p:txBody>
      </p:sp>
      <p:sp>
        <p:nvSpPr>
          <p:cNvPr id="7179" name="Rectangle 11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572000" y="31242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0066"/>
                </a:solidFill>
              </a:rPr>
              <a:t>消费者进程</a:t>
            </a:r>
            <a:endParaRPr lang="zh-CN" altLang="en-US" sz="2400">
              <a:solidFill>
                <a:srgbClr val="0000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消息</a:t>
            </a:r>
            <a:r>
              <a:rPr lang="zh-CN" altLang="en-US" dirty="0">
                <a:latin typeface="+mn-ea"/>
                <a:ea typeface="+mn-ea"/>
              </a:rPr>
              <a:t>传递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269365"/>
            <a:ext cx="8458200" cy="4977765"/>
          </a:xfrm>
        </p:spPr>
        <p:txBody>
          <a:bodyPr/>
          <a:p>
            <a:pPr lvl="0" eaLnBrk="1" latinLnBrk="0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间接的进程通信方式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：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endParaRPr lang="zh-CN" altLang="en-US" sz="21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979295" y="3571875"/>
            <a:ext cx="1441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ctr">
              <a:buFont typeface="Wingdings" panose="05000000000000000000" charset="0"/>
              <a:buNone/>
            </a:pPr>
            <a:r>
              <a: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一对一</a:t>
            </a:r>
            <a:endParaRPr lang="zh-CN" altLang="en-US" sz="1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5939790" y="3571875"/>
            <a:ext cx="1441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ctr">
              <a:buFont typeface="Wingdings" panose="05000000000000000000" charset="0"/>
              <a:buNone/>
            </a:pPr>
            <a:r>
              <a: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多对一</a:t>
            </a:r>
            <a:endParaRPr lang="zh-CN" altLang="en-US" sz="1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034540" y="5923280"/>
            <a:ext cx="1441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ctr">
              <a:buFont typeface="Wingdings" panose="05000000000000000000" charset="0"/>
              <a:buNone/>
            </a:pPr>
            <a:r>
              <a: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一对</a:t>
            </a:r>
            <a:r>
              <a: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</a:t>
            </a:r>
            <a:endParaRPr lang="zh-CN" altLang="en-US" sz="1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5995035" y="5923280"/>
            <a:ext cx="14414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ctr">
              <a:buFont typeface="Wingdings" panose="05000000000000000000" charset="0"/>
              <a:buNone/>
            </a:pPr>
            <a:r>
              <a: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多对</a:t>
            </a:r>
            <a:r>
              <a:rPr lang="zh-CN" altLang="en-US" sz="1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</a:t>
            </a:r>
            <a:endParaRPr lang="zh-CN" altLang="en-US" sz="1400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36320" y="1835785"/>
            <a:ext cx="7230745" cy="4313555"/>
            <a:chOff x="1632" y="2891"/>
            <a:chExt cx="11387" cy="6793"/>
          </a:xfrm>
        </p:grpSpPr>
        <p:pic>
          <p:nvPicPr>
            <p:cNvPr id="2" name="图片 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643" y="3132"/>
              <a:ext cx="11376" cy="6552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632" y="2891"/>
              <a:ext cx="11351" cy="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消息</a:t>
            </a:r>
            <a:r>
              <a:rPr lang="zh-CN" altLang="en-US" dirty="0">
                <a:latin typeface="+mn-ea"/>
                <a:ea typeface="+mn-ea"/>
              </a:rPr>
              <a:t>传递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269365"/>
            <a:ext cx="8458200" cy="4977765"/>
          </a:xfrm>
        </p:spPr>
        <p:txBody>
          <a:bodyPr/>
          <a:p>
            <a:pPr lvl="0" eaLnBrk="1" latinLnBrk="0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使用消息的互斥方案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无阻塞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send, 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阻塞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recieve )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endParaRPr lang="zh-CN" altLang="en-US" sz="21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9115" y="2348865"/>
            <a:ext cx="8152924" cy="42529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消息</a:t>
            </a:r>
            <a:r>
              <a:rPr lang="zh-CN" altLang="en-US" dirty="0">
                <a:latin typeface="+mn-ea"/>
                <a:ea typeface="+mn-ea"/>
              </a:rPr>
              <a:t>传递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215" y="1269365"/>
            <a:ext cx="8458200" cy="4977765"/>
          </a:xfrm>
        </p:spPr>
        <p:txBody>
          <a:bodyPr/>
          <a:p>
            <a:pPr lvl="0" eaLnBrk="1" latinLnBrk="0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9900FF"/>
              </a:buClr>
              <a:buFont typeface="Wingdings" panose="05000000000000000000" charset="0"/>
              <a:buChar char="n"/>
            </a:pPr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使用消息解决有界缓冲区的生产者消费者问题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无阻塞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send, </a:t>
            </a:r>
            <a:r>
              <a:rPr lang="zh-CN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阻塞</a:t>
            </a:r>
            <a:r>
              <a:rPr lang="en-US" altLang="zh-CN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recieve )</a:t>
            </a:r>
            <a:endParaRPr lang="zh-CN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lvl="0" eaLnBrk="1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Font typeface="Wingdings" panose="05000000000000000000" charset="0"/>
              <a:buChar char="Ø"/>
            </a:pPr>
            <a:endParaRPr lang="zh-CN" altLang="en-US" sz="21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pic>
        <p:nvPicPr>
          <p:cNvPr id="2" name="图片 1" descr="无标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4515" y="2348865"/>
            <a:ext cx="5624703" cy="44757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背景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" name="Rectangle 2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251460" y="1268730"/>
            <a:ext cx="7848600" cy="6762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smtClean="0">
                <a:solidFill>
                  <a:srgbClr val="CC0000"/>
                </a:solidFill>
              </a:rPr>
              <a:t>简化代码</a:t>
            </a:r>
            <a:endParaRPr lang="zh-CN" altLang="en-US" sz="3200" smtClean="0">
              <a:solidFill>
                <a:srgbClr val="CC0000"/>
              </a:solidFill>
            </a:endParaRPr>
          </a:p>
        </p:txBody>
      </p:sp>
      <p:sp>
        <p:nvSpPr>
          <p:cNvPr id="8195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778885" y="1552575"/>
            <a:ext cx="3276600" cy="10668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66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4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407285" y="1628775"/>
            <a:ext cx="533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3" eaLnBrk="1" hangingPunct="1"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#define BUFFER_SIZE 10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lvl="3" eaLnBrk="1" hangingPunct="1"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int </a:t>
            </a:r>
            <a:r>
              <a:rPr lang="en-US" altLang="zh-CN" sz="2000" b="0">
                <a:solidFill>
                  <a:srgbClr val="0033CC"/>
                </a:solidFill>
                <a:latin typeface="Tahoma" panose="020B0604030504040204" pitchFamily="34" charset="0"/>
              </a:rPr>
              <a:t>counter</a:t>
            </a:r>
            <a:r>
              <a:rPr lang="en-US" altLang="zh-CN" sz="2000" b="0">
                <a:latin typeface="Tahoma" panose="020B0604030504040204" pitchFamily="34" charset="0"/>
              </a:rPr>
              <a:t> = 0;</a:t>
            </a:r>
            <a:endParaRPr lang="en-US" altLang="zh-CN" sz="2000" b="0">
              <a:latin typeface="Tahoma" panose="020B0604030504040204" pitchFamily="34" charset="0"/>
            </a:endParaRPr>
          </a:p>
        </p:txBody>
      </p:sp>
      <p:sp>
        <p:nvSpPr>
          <p:cNvPr id="8197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407285" y="1552575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0066"/>
                </a:solidFill>
              </a:rPr>
              <a:t>共享数据</a:t>
            </a:r>
            <a:endParaRPr lang="zh-CN" altLang="en-US" sz="2400">
              <a:solidFill>
                <a:srgbClr val="000066"/>
              </a:solidFill>
            </a:endParaRPr>
          </a:p>
        </p:txBody>
      </p:sp>
      <p:sp>
        <p:nvSpPr>
          <p:cNvPr id="819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52400" y="3581400"/>
            <a:ext cx="4343400" cy="19812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66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8199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52400" y="3582988"/>
            <a:ext cx="4191000" cy="176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ahoma" panose="020B0604030504040204" pitchFamily="34" charset="0"/>
              </a:rPr>
              <a:t>while (true) {</a:t>
            </a:r>
            <a:endParaRPr lang="en-US" altLang="zh-CN" sz="2000" b="0" dirty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ahoma" panose="020B0604030504040204" pitchFamily="34" charset="0"/>
              </a:rPr>
              <a:t>    while(counter== </a:t>
            </a:r>
            <a:r>
              <a:rPr lang="en-US" altLang="zh-CN" sz="2000" b="0" dirty="0" err="1">
                <a:latin typeface="Tahoma" panose="020B0604030504040204" pitchFamily="34" charset="0"/>
              </a:rPr>
              <a:t>BUFFER_SIZE</a:t>
            </a:r>
            <a:r>
              <a:rPr lang="en-US" altLang="zh-CN" sz="2000" b="0" dirty="0">
                <a:latin typeface="Tahoma" panose="020B0604030504040204" pitchFamily="34" charset="0"/>
              </a:rPr>
              <a:t>)</a:t>
            </a:r>
            <a:endParaRPr lang="en-US" altLang="zh-CN" sz="2000" b="0" dirty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ahoma" panose="020B0604030504040204" pitchFamily="34" charset="0"/>
              </a:rPr>
              <a:t>       ;   </a:t>
            </a:r>
            <a:r>
              <a:rPr lang="en-US" altLang="zh-CN" sz="2000" dirty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/*</a:t>
            </a:r>
            <a:r>
              <a:rPr lang="zh-CN" altLang="en-US" sz="2000" dirty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仓库已满，等待消费*</a:t>
            </a:r>
            <a:r>
              <a:rPr lang="en-US" altLang="zh-CN" sz="2000" dirty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en-US" altLang="zh-CN" sz="2000" b="0" dirty="0">
                <a:latin typeface="Tahoma" panose="020B0604030504040204" pitchFamily="34" charset="0"/>
              </a:rPr>
              <a:t>  </a:t>
            </a:r>
            <a:endParaRPr lang="en-US" altLang="zh-CN" sz="2000" b="0" dirty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ahoma" panose="020B0604030504040204" pitchFamily="34" charset="0"/>
              </a:rPr>
              <a:t>    </a:t>
            </a:r>
            <a:r>
              <a:rPr lang="en-US" altLang="zh-CN" sz="2000" b="0" dirty="0">
                <a:solidFill>
                  <a:srgbClr val="0033CC"/>
                </a:solidFill>
                <a:latin typeface="Tahoma" panose="020B0604030504040204" pitchFamily="34" charset="0"/>
              </a:rPr>
              <a:t>counter++;</a:t>
            </a:r>
            <a:endParaRPr lang="en-US" altLang="zh-CN" sz="2000" b="0" dirty="0">
              <a:solidFill>
                <a:srgbClr val="0033CC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 dirty="0">
                <a:latin typeface="Tahoma" panose="020B0604030504040204" pitchFamily="34" charset="0"/>
              </a:rPr>
              <a:t> }</a:t>
            </a:r>
            <a:endParaRPr lang="en-US" altLang="zh-CN" sz="2000" b="0" dirty="0">
              <a:latin typeface="Tahoma" panose="020B0604030504040204" pitchFamily="34" charset="0"/>
            </a:endParaRPr>
          </a:p>
        </p:txBody>
      </p:sp>
      <p:sp>
        <p:nvSpPr>
          <p:cNvPr id="8200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52400" y="31242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0066"/>
                </a:solidFill>
              </a:rPr>
              <a:t>生产者进程</a:t>
            </a:r>
            <a:endParaRPr lang="zh-CN" altLang="en-US" sz="2400">
              <a:solidFill>
                <a:srgbClr val="000066"/>
              </a:solidFill>
            </a:endParaRPr>
          </a:p>
        </p:txBody>
      </p:sp>
      <p:sp>
        <p:nvSpPr>
          <p:cNvPr id="8201" name="Rectangle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572000" y="3581400"/>
            <a:ext cx="4343400" cy="19812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66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8202" name="Text Box 1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572000" y="3597275"/>
            <a:ext cx="4572000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while (true) {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    while(counter== 0) 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       ;</a:t>
            </a:r>
            <a:r>
              <a:rPr lang="en-US" altLang="zh-CN" sz="2000" b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0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/*</a:t>
            </a:r>
            <a:r>
              <a:rPr lang="zh-CN" altLang="en-US" sz="20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仓库无货，等待生产*</a:t>
            </a:r>
            <a:r>
              <a:rPr lang="en-US" altLang="zh-CN" sz="20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en-US" altLang="zh-CN" sz="2000"/>
              <a:t> </a:t>
            </a:r>
            <a:endParaRPr lang="en-US" altLang="zh-CN" sz="2000" b="0"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solidFill>
                  <a:srgbClr val="0033CC"/>
                </a:solidFill>
                <a:latin typeface="Tahoma" panose="020B0604030504040204" pitchFamily="34" charset="0"/>
              </a:rPr>
              <a:t>    counter --;</a:t>
            </a:r>
            <a:endParaRPr lang="en-US" altLang="zh-CN" sz="2000" b="0">
              <a:solidFill>
                <a:srgbClr val="0033CC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0">
                <a:latin typeface="Tahoma" panose="020B0604030504040204" pitchFamily="34" charset="0"/>
              </a:rPr>
              <a:t> }</a:t>
            </a:r>
            <a:endParaRPr lang="en-US" altLang="zh-CN" sz="2000" b="0">
              <a:latin typeface="Tahoma" panose="020B0604030504040204" pitchFamily="34" charset="0"/>
            </a:endParaRPr>
          </a:p>
        </p:txBody>
      </p:sp>
      <p:sp>
        <p:nvSpPr>
          <p:cNvPr id="8203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572000" y="3124200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0066"/>
                </a:solidFill>
              </a:rPr>
              <a:t>消费者进程</a:t>
            </a:r>
            <a:endParaRPr lang="zh-CN" altLang="en-US" sz="2400">
              <a:solidFill>
                <a:srgbClr val="00006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背景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9219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共享变量</a:t>
            </a:r>
            <a:r>
              <a:rPr lang="en-US" altLang="zh-CN" dirty="0" smtClean="0">
                <a:solidFill>
                  <a:srgbClr val="FF0000"/>
                </a:solidFill>
              </a:rPr>
              <a:t>counter</a:t>
            </a:r>
            <a:r>
              <a:rPr lang="zh-CN" altLang="en-US" dirty="0">
                <a:solidFill>
                  <a:srgbClr val="FF0000"/>
                </a:solidFill>
              </a:rPr>
              <a:t>可能</a:t>
            </a:r>
            <a:r>
              <a:rPr lang="zh-CN" altLang="en-US" dirty="0" smtClean="0">
                <a:solidFill>
                  <a:srgbClr val="FF0000"/>
                </a:solidFill>
              </a:rPr>
              <a:t>会出现读写错误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7572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905000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如生产者进程和消费者进程</a:t>
            </a:r>
            <a:r>
              <a:rPr lang="zh-CN" altLang="en-US">
                <a:solidFill>
                  <a:srgbClr val="CC0000"/>
                </a:solidFill>
              </a:rPr>
              <a:t>各执行一次</a:t>
            </a:r>
            <a:endParaRPr lang="zh-CN" altLang="en-US">
              <a:solidFill>
                <a:srgbClr val="CC0000"/>
              </a:solidFill>
            </a:endParaRPr>
          </a:p>
        </p:txBody>
      </p:sp>
      <p:grpSp>
        <p:nvGrpSpPr>
          <p:cNvPr id="237573" name="Group 5"/>
          <p:cNvGrpSpPr/>
          <p:nvPr/>
        </p:nvGrpSpPr>
        <p:grpSpPr bwMode="auto">
          <a:xfrm>
            <a:off x="2286000" y="2914650"/>
            <a:ext cx="3429000" cy="3181350"/>
            <a:chOff x="1536" y="1644"/>
            <a:chExt cx="2064" cy="2004"/>
          </a:xfrm>
        </p:grpSpPr>
        <p:sp>
          <p:nvSpPr>
            <p:cNvPr id="9232" name="Rectangle 6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584" y="1920"/>
              <a:ext cx="1776" cy="6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33" name="Text Box 7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584" y="1910"/>
              <a:ext cx="1968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 dirty="0">
                  <a:latin typeface="Tahoma" panose="020B0604030504040204" pitchFamily="34" charset="0"/>
                </a:rPr>
                <a:t>register = counter; </a:t>
              </a:r>
              <a:endParaRPr lang="en-US" altLang="zh-CN" sz="2000" b="0" dirty="0">
                <a:latin typeface="Tahoma" panose="020B0604030504040204" pitchFamily="34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 dirty="0">
                  <a:latin typeface="Tahoma" panose="020B0604030504040204" pitchFamily="34" charset="0"/>
                </a:rPr>
                <a:t>register = register + 1;</a:t>
              </a:r>
              <a:endParaRPr lang="en-US" altLang="zh-CN" sz="2000" b="0" dirty="0">
                <a:latin typeface="Tahoma" panose="020B0604030504040204" pitchFamily="34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 dirty="0">
                  <a:latin typeface="Tahoma" panose="020B0604030504040204" pitchFamily="34" charset="0"/>
                </a:rPr>
                <a:t>counter = register;</a:t>
              </a:r>
              <a:endParaRPr lang="en-US" altLang="zh-CN" sz="2000" b="0" dirty="0">
                <a:latin typeface="Tahoma" panose="020B0604030504040204" pitchFamily="34" charset="0"/>
              </a:endParaRPr>
            </a:p>
          </p:txBody>
        </p:sp>
        <p:sp>
          <p:nvSpPr>
            <p:cNvPr id="9234" name="Rectangle 8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584" y="1644"/>
              <a:ext cx="8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0066"/>
                  </a:solidFill>
                </a:rPr>
                <a:t>生产者</a:t>
              </a:r>
              <a:r>
                <a:rPr lang="en-US" altLang="zh-CN" sz="2400">
                  <a:solidFill>
                    <a:srgbClr val="000066"/>
                  </a:solidFill>
                </a:rPr>
                <a:t>P</a:t>
              </a:r>
              <a:endParaRPr lang="en-US" altLang="zh-CN" sz="2400">
                <a:solidFill>
                  <a:srgbClr val="000066"/>
                </a:solidFill>
              </a:endParaRPr>
            </a:p>
          </p:txBody>
        </p:sp>
        <p:sp>
          <p:nvSpPr>
            <p:cNvPr id="9235" name="Rectangle 9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536" y="2700"/>
              <a:ext cx="79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0066"/>
                  </a:solidFill>
                </a:rPr>
                <a:t>消费者</a:t>
              </a:r>
              <a:r>
                <a:rPr lang="en-US" altLang="zh-CN" sz="2400">
                  <a:solidFill>
                    <a:srgbClr val="000066"/>
                  </a:solidFill>
                </a:rPr>
                <a:t>C</a:t>
              </a:r>
              <a:endParaRPr lang="en-US" altLang="zh-CN" sz="2400">
                <a:solidFill>
                  <a:srgbClr val="000066"/>
                </a:solidFill>
              </a:endParaRPr>
            </a:p>
          </p:txBody>
        </p:sp>
        <p:sp>
          <p:nvSpPr>
            <p:cNvPr id="9236" name="Rectangle 10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584" y="2976"/>
              <a:ext cx="1776" cy="67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37" name="Text Box 11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632" y="2976"/>
              <a:ext cx="1968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latin typeface="Tahoma" panose="020B0604030504040204" pitchFamily="34" charset="0"/>
                </a:rPr>
                <a:t>register = counter; </a:t>
              </a:r>
              <a:endParaRPr lang="en-US" altLang="zh-CN" sz="2000" b="0">
                <a:latin typeface="Tahoma" panose="020B0604030504040204" pitchFamily="34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latin typeface="Tahoma" panose="020B0604030504040204" pitchFamily="34" charset="0"/>
                </a:rPr>
                <a:t>register = register - 1;</a:t>
              </a:r>
              <a:endParaRPr lang="en-US" altLang="zh-CN" sz="2000" b="0">
                <a:latin typeface="Tahoma" panose="020B0604030504040204" pitchFamily="34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latin typeface="Tahoma" panose="020B0604030504040204" pitchFamily="34" charset="0"/>
                </a:rPr>
                <a:t>counter = register;</a:t>
              </a:r>
              <a:endParaRPr lang="en-US" altLang="zh-CN" sz="2000" b="0">
                <a:latin typeface="Tahoma" panose="020B0604030504040204" pitchFamily="34" charset="0"/>
              </a:endParaRPr>
            </a:p>
          </p:txBody>
        </p:sp>
      </p:grpSp>
      <p:grpSp>
        <p:nvGrpSpPr>
          <p:cNvPr id="237580" name="Group 12"/>
          <p:cNvGrpSpPr/>
          <p:nvPr/>
        </p:nvGrpSpPr>
        <p:grpSpPr bwMode="auto">
          <a:xfrm>
            <a:off x="4967287" y="2628900"/>
            <a:ext cx="3581400" cy="2819400"/>
            <a:chOff x="3504" y="1680"/>
            <a:chExt cx="2256" cy="1776"/>
          </a:xfrm>
        </p:grpSpPr>
        <p:sp>
          <p:nvSpPr>
            <p:cNvPr id="9229" name="Rectangle 13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552" y="1968"/>
              <a:ext cx="1968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30" name="Text Box 14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552" y="1968"/>
              <a:ext cx="2208" cy="1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 dirty="0" err="1">
                  <a:solidFill>
                    <a:srgbClr val="000099"/>
                  </a:solidFill>
                  <a:latin typeface="Tahoma" panose="020B0604030504040204" pitchFamily="34" charset="0"/>
                </a:rPr>
                <a:t>P.register</a:t>
              </a:r>
              <a:r>
                <a:rPr lang="en-US" altLang="zh-CN" sz="2000" b="0" dirty="0">
                  <a:solidFill>
                    <a:srgbClr val="000099"/>
                  </a:solidFill>
                  <a:latin typeface="Tahoma" panose="020B0604030504040204" pitchFamily="34" charset="0"/>
                </a:rPr>
                <a:t> = counter; </a:t>
              </a:r>
              <a:endParaRPr lang="en-US" altLang="zh-CN" sz="2000" b="0" dirty="0">
                <a:solidFill>
                  <a:srgbClr val="000099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 dirty="0" err="1">
                  <a:solidFill>
                    <a:srgbClr val="000099"/>
                  </a:solidFill>
                  <a:latin typeface="Tahoma" panose="020B0604030504040204" pitchFamily="34" charset="0"/>
                </a:rPr>
                <a:t>P.register</a:t>
              </a:r>
              <a:r>
                <a:rPr lang="en-US" altLang="zh-CN" sz="2000" b="0" dirty="0">
                  <a:solidFill>
                    <a:srgbClr val="000099"/>
                  </a:solidFill>
                  <a:latin typeface="Tahoma" panose="020B0604030504040204" pitchFamily="34" charset="0"/>
                </a:rPr>
                <a:t> = </a:t>
              </a:r>
              <a:r>
                <a:rPr lang="en-US" altLang="zh-CN" sz="2000" b="0" dirty="0" err="1">
                  <a:solidFill>
                    <a:srgbClr val="000099"/>
                  </a:solidFill>
                  <a:latin typeface="Tahoma" panose="020B0604030504040204" pitchFamily="34" charset="0"/>
                </a:rPr>
                <a:t>P.register</a:t>
              </a:r>
              <a:r>
                <a:rPr lang="en-US" altLang="zh-CN" sz="2000" b="0" dirty="0">
                  <a:solidFill>
                    <a:srgbClr val="000099"/>
                  </a:solidFill>
                  <a:latin typeface="Tahoma" panose="020B0604030504040204" pitchFamily="34" charset="0"/>
                </a:rPr>
                <a:t> + 1;</a:t>
              </a:r>
              <a:endParaRPr lang="en-US" altLang="zh-CN" sz="2000" b="0" dirty="0">
                <a:solidFill>
                  <a:srgbClr val="000099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 dirty="0" err="1">
                  <a:solidFill>
                    <a:srgbClr val="CC0000"/>
                  </a:solidFill>
                  <a:latin typeface="Tahoma" panose="020B0604030504040204" pitchFamily="34" charset="0"/>
                </a:rPr>
                <a:t>C.register</a:t>
              </a:r>
              <a:r>
                <a:rPr lang="en-US" altLang="zh-CN" sz="2000" b="0" dirty="0">
                  <a:solidFill>
                    <a:srgbClr val="CC0000"/>
                  </a:solidFill>
                  <a:latin typeface="Tahoma" panose="020B0604030504040204" pitchFamily="34" charset="0"/>
                </a:rPr>
                <a:t> = counter; </a:t>
              </a:r>
              <a:endParaRPr lang="en-US" altLang="zh-CN" sz="2000" b="0" dirty="0">
                <a:solidFill>
                  <a:srgbClr val="CC0000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 dirty="0" err="1">
                  <a:solidFill>
                    <a:srgbClr val="CC0000"/>
                  </a:solidFill>
                  <a:latin typeface="Tahoma" panose="020B0604030504040204" pitchFamily="34" charset="0"/>
                </a:rPr>
                <a:t>C.register</a:t>
              </a:r>
              <a:r>
                <a:rPr lang="en-US" altLang="zh-CN" sz="2000" b="0" dirty="0">
                  <a:solidFill>
                    <a:srgbClr val="CC0000"/>
                  </a:solidFill>
                  <a:latin typeface="Tahoma" panose="020B0604030504040204" pitchFamily="34" charset="0"/>
                </a:rPr>
                <a:t> = </a:t>
              </a:r>
              <a:r>
                <a:rPr lang="en-US" altLang="zh-CN" sz="2000" b="0" dirty="0" err="1">
                  <a:solidFill>
                    <a:srgbClr val="CC0000"/>
                  </a:solidFill>
                  <a:latin typeface="Tahoma" panose="020B0604030504040204" pitchFamily="34" charset="0"/>
                </a:rPr>
                <a:t>C.register</a:t>
              </a:r>
              <a:r>
                <a:rPr lang="en-US" altLang="zh-CN" sz="2000" b="0" dirty="0">
                  <a:solidFill>
                    <a:srgbClr val="CC0000"/>
                  </a:solidFill>
                  <a:latin typeface="Tahoma" panose="020B0604030504040204" pitchFamily="34" charset="0"/>
                </a:rPr>
                <a:t> - 1;</a:t>
              </a:r>
              <a:endParaRPr lang="en-US" altLang="zh-CN" sz="2000" b="0" dirty="0">
                <a:solidFill>
                  <a:srgbClr val="CC0000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 dirty="0">
                  <a:solidFill>
                    <a:srgbClr val="000099"/>
                  </a:solidFill>
                  <a:latin typeface="Tahoma" panose="020B0604030504040204" pitchFamily="34" charset="0"/>
                </a:rPr>
                <a:t>counter = </a:t>
              </a:r>
              <a:r>
                <a:rPr lang="en-US" altLang="zh-CN" sz="2000" b="0" dirty="0" err="1">
                  <a:solidFill>
                    <a:srgbClr val="000099"/>
                  </a:solidFill>
                  <a:latin typeface="Tahoma" panose="020B0604030504040204" pitchFamily="34" charset="0"/>
                </a:rPr>
                <a:t>P.register</a:t>
              </a:r>
              <a:r>
                <a:rPr lang="en-US" altLang="zh-CN" sz="2000" b="0" dirty="0">
                  <a:solidFill>
                    <a:srgbClr val="000099"/>
                  </a:solidFill>
                  <a:latin typeface="Tahoma" panose="020B0604030504040204" pitchFamily="34" charset="0"/>
                </a:rPr>
                <a:t>; </a:t>
              </a:r>
              <a:r>
                <a:rPr lang="en-US" altLang="zh-CN" sz="2000" b="0" dirty="0" smtClean="0">
                  <a:solidFill>
                    <a:srgbClr val="000099"/>
                  </a:solidFill>
                  <a:latin typeface="Tahoma" panose="020B0604030504040204" pitchFamily="34" charset="0"/>
                </a:rPr>
                <a:t>//6</a:t>
              </a:r>
              <a:endParaRPr lang="en-US" altLang="zh-CN" sz="2000" b="0" dirty="0">
                <a:solidFill>
                  <a:srgbClr val="000099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 dirty="0">
                  <a:solidFill>
                    <a:srgbClr val="CC0000"/>
                  </a:solidFill>
                  <a:latin typeface="Tahoma" panose="020B0604030504040204" pitchFamily="34" charset="0"/>
                </a:rPr>
                <a:t>counter = </a:t>
              </a:r>
              <a:r>
                <a:rPr lang="en-US" altLang="zh-CN" sz="2000" b="0" dirty="0" err="1">
                  <a:solidFill>
                    <a:srgbClr val="CC0000"/>
                  </a:solidFill>
                  <a:latin typeface="Tahoma" panose="020B0604030504040204" pitchFamily="34" charset="0"/>
                </a:rPr>
                <a:t>C.register</a:t>
              </a:r>
              <a:r>
                <a:rPr lang="en-US" altLang="zh-CN" sz="2000" b="0" dirty="0" smtClean="0">
                  <a:solidFill>
                    <a:srgbClr val="CC0000"/>
                  </a:solidFill>
                  <a:latin typeface="Tahoma" panose="020B0604030504040204" pitchFamily="34" charset="0"/>
                </a:rPr>
                <a:t>;//4</a:t>
              </a:r>
              <a:endParaRPr lang="en-US" altLang="zh-CN" sz="2000" b="0" dirty="0">
                <a:solidFill>
                  <a:srgbClr val="CC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231" name="Rectangle 15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504" y="1680"/>
              <a:ext cx="200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</a:rPr>
                <a:t>一个可能的执行</a:t>
              </a:r>
              <a:r>
                <a:rPr lang="zh-CN" altLang="en-US" sz="2400" dirty="0" smtClean="0">
                  <a:solidFill>
                    <a:srgbClr val="FF0000"/>
                  </a:solidFill>
                </a:rPr>
                <a:t>序列</a:t>
              </a:r>
              <a:r>
                <a:rPr lang="en-US" altLang="zh-CN" sz="2400" dirty="0">
                  <a:solidFill>
                    <a:srgbClr val="FF0000"/>
                  </a:solidFill>
                </a:rPr>
                <a:t>4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37584" name="Group 16"/>
          <p:cNvGrpSpPr/>
          <p:nvPr/>
        </p:nvGrpSpPr>
        <p:grpSpPr bwMode="auto">
          <a:xfrm>
            <a:off x="228600" y="2895600"/>
            <a:ext cx="2133600" cy="1143000"/>
            <a:chOff x="48" y="1872"/>
            <a:chExt cx="1296" cy="720"/>
          </a:xfrm>
        </p:grpSpPr>
        <p:sp>
          <p:nvSpPr>
            <p:cNvPr id="9226" name="Rectangle 17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8" y="2208"/>
              <a:ext cx="1200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27" name="Rectangle 18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96" y="1872"/>
              <a:ext cx="8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0066"/>
                  </a:solidFill>
                </a:rPr>
                <a:t>初始情况</a:t>
              </a:r>
              <a:endParaRPr lang="zh-CN" altLang="en-US" sz="2400">
                <a:solidFill>
                  <a:srgbClr val="000066"/>
                </a:solidFill>
              </a:endParaRPr>
            </a:p>
          </p:txBody>
        </p:sp>
        <p:sp>
          <p:nvSpPr>
            <p:cNvPr id="9228" name="Text Box 19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44" y="2256"/>
              <a:ext cx="120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 b="0">
                  <a:latin typeface="Tahoma" panose="020B0604030504040204" pitchFamily="34" charset="0"/>
                </a:rPr>
                <a:t>counter = 5;</a:t>
              </a:r>
              <a:endParaRPr lang="en-US" altLang="zh-CN" sz="2000" b="0">
                <a:latin typeface="Tahoma" panose="020B0604030504040204" pitchFamily="34" charset="0"/>
              </a:endParaRPr>
            </a:p>
          </p:txBody>
        </p:sp>
      </p:grpSp>
      <p:sp>
        <p:nvSpPr>
          <p:cNvPr id="237589" name="Rectangle 21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2009775" y="6167438"/>
            <a:ext cx="6677025" cy="38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正常结果 </a:t>
            </a:r>
            <a:r>
              <a:rPr kumimoji="1" lang="en-US" altLang="zh-CN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 5</a:t>
            </a:r>
            <a:r>
              <a:rPr kumimoji="1" lang="zh-CN" altLang="en-US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 但实际结果可能为</a:t>
            </a:r>
            <a:r>
              <a:rPr kumimoji="1" lang="en-US" altLang="zh-CN" sz="2400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4/5/6 !!</a:t>
            </a:r>
            <a:endParaRPr kumimoji="1" lang="en-US" altLang="zh-CN" sz="2400">
              <a:solidFill>
                <a:srgbClr val="CC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2" name="Group 12"/>
          <p:cNvGrpSpPr/>
          <p:nvPr/>
        </p:nvGrpSpPr>
        <p:grpSpPr bwMode="auto">
          <a:xfrm>
            <a:off x="5477867" y="2428081"/>
            <a:ext cx="3581400" cy="3073401"/>
            <a:chOff x="3504" y="1680"/>
            <a:chExt cx="2256" cy="1936"/>
          </a:xfrm>
        </p:grpSpPr>
        <p:sp>
          <p:nvSpPr>
            <p:cNvPr id="23" name="Rectangle 13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552" y="1968"/>
              <a:ext cx="1968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4" name="Text Box 14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3552" y="1968"/>
              <a:ext cx="2208" cy="16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 dirty="0" err="1">
                  <a:solidFill>
                    <a:srgbClr val="000099"/>
                  </a:solidFill>
                  <a:latin typeface="Tahoma" panose="020B0604030504040204" pitchFamily="34" charset="0"/>
                </a:rPr>
                <a:t>P.register</a:t>
              </a:r>
              <a:r>
                <a:rPr lang="en-US" altLang="zh-CN" sz="2000" b="0" dirty="0">
                  <a:solidFill>
                    <a:srgbClr val="000099"/>
                  </a:solidFill>
                  <a:latin typeface="Tahoma" panose="020B0604030504040204" pitchFamily="34" charset="0"/>
                </a:rPr>
                <a:t> = counter; </a:t>
              </a:r>
              <a:endParaRPr lang="en-US" altLang="zh-CN" sz="2000" b="0" dirty="0">
                <a:solidFill>
                  <a:srgbClr val="000099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 dirty="0" err="1">
                  <a:solidFill>
                    <a:srgbClr val="000099"/>
                  </a:solidFill>
                  <a:latin typeface="Tahoma" panose="020B0604030504040204" pitchFamily="34" charset="0"/>
                </a:rPr>
                <a:t>P.register</a:t>
              </a:r>
              <a:r>
                <a:rPr lang="en-US" altLang="zh-CN" sz="2000" b="0" dirty="0">
                  <a:solidFill>
                    <a:srgbClr val="000099"/>
                  </a:solidFill>
                  <a:latin typeface="Tahoma" panose="020B0604030504040204" pitchFamily="34" charset="0"/>
                </a:rPr>
                <a:t> = </a:t>
              </a:r>
              <a:r>
                <a:rPr lang="en-US" altLang="zh-CN" sz="2000" b="0" dirty="0" err="1">
                  <a:solidFill>
                    <a:srgbClr val="000099"/>
                  </a:solidFill>
                  <a:latin typeface="Tahoma" panose="020B0604030504040204" pitchFamily="34" charset="0"/>
                </a:rPr>
                <a:t>P.register</a:t>
              </a:r>
              <a:r>
                <a:rPr lang="en-US" altLang="zh-CN" sz="2000" b="0" dirty="0">
                  <a:solidFill>
                    <a:srgbClr val="000099"/>
                  </a:solidFill>
                  <a:latin typeface="Tahoma" panose="020B0604030504040204" pitchFamily="34" charset="0"/>
                </a:rPr>
                <a:t> + 1;</a:t>
              </a:r>
              <a:endParaRPr lang="en-US" altLang="zh-CN" sz="2000" b="0" dirty="0">
                <a:solidFill>
                  <a:srgbClr val="000099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 dirty="0" err="1">
                  <a:solidFill>
                    <a:srgbClr val="CC0000"/>
                  </a:solidFill>
                  <a:latin typeface="Tahoma" panose="020B0604030504040204" pitchFamily="34" charset="0"/>
                </a:rPr>
                <a:t>C.register</a:t>
              </a:r>
              <a:r>
                <a:rPr lang="en-US" altLang="zh-CN" sz="2000" b="0" dirty="0">
                  <a:solidFill>
                    <a:srgbClr val="CC0000"/>
                  </a:solidFill>
                  <a:latin typeface="Tahoma" panose="020B0604030504040204" pitchFamily="34" charset="0"/>
                </a:rPr>
                <a:t> = counter; </a:t>
              </a:r>
              <a:endParaRPr lang="en-US" altLang="zh-CN" sz="2000" b="0" dirty="0">
                <a:solidFill>
                  <a:srgbClr val="CC0000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 dirty="0" err="1">
                  <a:solidFill>
                    <a:srgbClr val="CC0000"/>
                  </a:solidFill>
                  <a:latin typeface="Tahoma" panose="020B0604030504040204" pitchFamily="34" charset="0"/>
                </a:rPr>
                <a:t>C.register</a:t>
              </a:r>
              <a:r>
                <a:rPr lang="en-US" altLang="zh-CN" sz="2000" b="0" dirty="0">
                  <a:solidFill>
                    <a:srgbClr val="CC0000"/>
                  </a:solidFill>
                  <a:latin typeface="Tahoma" panose="020B0604030504040204" pitchFamily="34" charset="0"/>
                </a:rPr>
                <a:t> = </a:t>
              </a:r>
              <a:r>
                <a:rPr lang="en-US" altLang="zh-CN" sz="2000" b="0" dirty="0" err="1">
                  <a:solidFill>
                    <a:srgbClr val="CC0000"/>
                  </a:solidFill>
                  <a:latin typeface="Tahoma" panose="020B0604030504040204" pitchFamily="34" charset="0"/>
                </a:rPr>
                <a:t>C.register</a:t>
              </a:r>
              <a:r>
                <a:rPr lang="en-US" altLang="zh-CN" sz="2000" b="0" dirty="0">
                  <a:solidFill>
                    <a:srgbClr val="CC0000"/>
                  </a:solidFill>
                  <a:latin typeface="Tahoma" panose="020B0604030504040204" pitchFamily="34" charset="0"/>
                </a:rPr>
                <a:t> - 1;</a:t>
              </a:r>
              <a:endParaRPr lang="en-US" altLang="zh-CN" sz="2000" b="0" dirty="0">
                <a:solidFill>
                  <a:srgbClr val="CC0000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None/>
              </a:pPr>
              <a:r>
                <a:rPr lang="en-US" altLang="zh-CN" sz="2000" b="0" dirty="0" smtClean="0">
                  <a:solidFill>
                    <a:srgbClr val="CC0000"/>
                  </a:solidFill>
                  <a:latin typeface="Tahoma" panose="020B0604030504040204" pitchFamily="34" charset="0"/>
                </a:rPr>
                <a:t>counter </a:t>
              </a:r>
              <a:r>
                <a:rPr lang="en-US" altLang="zh-CN" sz="2000" b="0" dirty="0">
                  <a:solidFill>
                    <a:srgbClr val="CC0000"/>
                  </a:solidFill>
                  <a:latin typeface="Tahoma" panose="020B0604030504040204" pitchFamily="34" charset="0"/>
                </a:rPr>
                <a:t>= </a:t>
              </a:r>
              <a:r>
                <a:rPr lang="en-US" altLang="zh-CN" sz="2000" b="0" dirty="0" err="1">
                  <a:solidFill>
                    <a:srgbClr val="CC0000"/>
                  </a:solidFill>
                  <a:latin typeface="Tahoma" panose="020B0604030504040204" pitchFamily="34" charset="0"/>
                </a:rPr>
                <a:t>C.register</a:t>
              </a:r>
              <a:r>
                <a:rPr lang="en-US" altLang="zh-CN" sz="2000" b="0" dirty="0" smtClean="0">
                  <a:solidFill>
                    <a:srgbClr val="CC0000"/>
                  </a:solidFill>
                  <a:latin typeface="Tahoma" panose="020B0604030504040204" pitchFamily="34" charset="0"/>
                </a:rPr>
                <a:t>;//4</a:t>
              </a:r>
              <a:endParaRPr lang="en-US" altLang="zh-CN" sz="2000" b="0" dirty="0" smtClean="0">
                <a:solidFill>
                  <a:srgbClr val="CC0000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None/>
              </a:pPr>
              <a:r>
                <a:rPr lang="en-US" altLang="zh-CN" sz="2000" b="0" dirty="0" smtClean="0">
                  <a:solidFill>
                    <a:srgbClr val="000099"/>
                  </a:solidFill>
                  <a:latin typeface="Tahoma" panose="020B0604030504040204" pitchFamily="34" charset="0"/>
                </a:rPr>
                <a:t>counter </a:t>
              </a:r>
              <a:r>
                <a:rPr lang="en-US" altLang="zh-CN" sz="2000" b="0" dirty="0">
                  <a:solidFill>
                    <a:srgbClr val="000099"/>
                  </a:solidFill>
                  <a:latin typeface="Tahoma" panose="020B0604030504040204" pitchFamily="34" charset="0"/>
                </a:rPr>
                <a:t>= </a:t>
              </a:r>
              <a:r>
                <a:rPr lang="en-US" altLang="zh-CN" sz="2000" b="0" dirty="0" err="1">
                  <a:solidFill>
                    <a:srgbClr val="000099"/>
                  </a:solidFill>
                  <a:latin typeface="Tahoma" panose="020B0604030504040204" pitchFamily="34" charset="0"/>
                </a:rPr>
                <a:t>P.register</a:t>
              </a:r>
              <a:r>
                <a:rPr lang="en-US" altLang="zh-CN" sz="2000" b="0" dirty="0">
                  <a:solidFill>
                    <a:srgbClr val="000099"/>
                  </a:solidFill>
                  <a:latin typeface="Tahoma" panose="020B0604030504040204" pitchFamily="34" charset="0"/>
                </a:rPr>
                <a:t>; </a:t>
              </a:r>
              <a:r>
                <a:rPr lang="en-US" altLang="zh-CN" sz="2000" b="0" dirty="0" smtClean="0">
                  <a:solidFill>
                    <a:srgbClr val="000099"/>
                  </a:solidFill>
                  <a:latin typeface="Tahoma" panose="020B0604030504040204" pitchFamily="34" charset="0"/>
                </a:rPr>
                <a:t>//6</a:t>
              </a:r>
              <a:endParaRPr lang="en-US" altLang="zh-CN" sz="2000" b="0" dirty="0">
                <a:solidFill>
                  <a:srgbClr val="000099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endParaRPr lang="en-US" altLang="zh-CN" sz="2000" b="0" dirty="0">
                <a:solidFill>
                  <a:srgbClr val="CC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5" name="Rectangle 15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504" y="1680"/>
              <a:ext cx="20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</a:rPr>
                <a:t>一个可能的执行</a:t>
              </a:r>
              <a:r>
                <a:rPr lang="zh-CN" altLang="en-US" sz="2400" dirty="0" smtClean="0">
                  <a:solidFill>
                    <a:srgbClr val="FF0000"/>
                  </a:solidFill>
                </a:rPr>
                <a:t>序列</a:t>
              </a:r>
              <a:r>
                <a:rPr lang="en-US" altLang="zh-CN" sz="2400" dirty="0" smtClean="0">
                  <a:solidFill>
                    <a:srgbClr val="FF0000"/>
                  </a:solidFill>
                </a:rPr>
                <a:t>6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7572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7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7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7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7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7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37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37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758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2" grpId="0" build="p"/>
      <p:bldP spid="237589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+mn-ea"/>
                <a:ea typeface="+mn-ea"/>
              </a:rPr>
              <a:t>背景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67138" y="3200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0242" name="Rectangle 2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430448" y="1200150"/>
            <a:ext cx="7900481" cy="1219200"/>
          </a:xfrm>
          <a:prstGeom prst="rect">
            <a:avLst/>
          </a:prstGeom>
          <a:noFill/>
          <a:ln>
            <a:solidFill>
              <a:srgbClr val="C0C0C0"/>
            </a:solidFill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术语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1: </a:t>
            </a:r>
            <a:r>
              <a:rPr lang="zh-CN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竞争条件</a:t>
            </a:r>
            <a:r>
              <a:rPr lang="en-US" altLang="zh-CN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(Race Condition)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多个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进程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线程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并发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访问和操作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同一（组）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且执行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结果与访问发生的特定顺序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有关</a:t>
            </a:r>
            <a:endParaRPr lang="zh-CN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8596" name="Group 4"/>
          <p:cNvGrpSpPr/>
          <p:nvPr/>
        </p:nvGrpSpPr>
        <p:grpSpPr bwMode="auto">
          <a:xfrm>
            <a:off x="914400" y="5187950"/>
            <a:ext cx="6256338" cy="603250"/>
            <a:chOff x="571" y="1684"/>
            <a:chExt cx="3941" cy="380"/>
          </a:xfrm>
        </p:grpSpPr>
        <p:sp>
          <p:nvSpPr>
            <p:cNvPr id="10259" name="Rectangle 5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571" y="1684"/>
              <a:ext cx="3941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含义</a:t>
              </a:r>
              <a:r>
                <a:rPr lang="en-US" altLang="zh-CN" sz="2400"/>
                <a:t>1: </a:t>
              </a:r>
              <a:r>
                <a:rPr lang="zh-CN" altLang="en-US" sz="2400"/>
                <a:t>多个进程并发访问和操作共享数据</a:t>
              </a:r>
              <a:endParaRPr lang="zh-CN" altLang="en-US" sz="2400"/>
            </a:p>
          </p:txBody>
        </p:sp>
        <p:pic>
          <p:nvPicPr>
            <p:cNvPr id="10260" name="Picture 6" descr="j0115835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" y="1840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8599" name="Group 7"/>
          <p:cNvGrpSpPr/>
          <p:nvPr/>
        </p:nvGrpSpPr>
        <p:grpSpPr bwMode="auto">
          <a:xfrm>
            <a:off x="922655" y="5562600"/>
            <a:ext cx="6831965" cy="1123950"/>
            <a:chOff x="571" y="1684"/>
            <a:chExt cx="4094" cy="708"/>
          </a:xfrm>
        </p:grpSpPr>
        <p:sp>
          <p:nvSpPr>
            <p:cNvPr id="10257" name="Rectangle 8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71" y="1684"/>
              <a:ext cx="4094" cy="7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含义</a:t>
              </a:r>
              <a:r>
                <a:rPr lang="en-US" altLang="zh-CN" sz="2400"/>
                <a:t>2: </a:t>
              </a:r>
              <a:r>
                <a:rPr lang="zh-CN" altLang="en-US" sz="2400"/>
                <a:t>和执行</a:t>
              </a:r>
              <a:r>
                <a:rPr lang="zh-CN" altLang="en-US" sz="2400"/>
                <a:t>顺序有关就是和调度顺序有关</a:t>
              </a:r>
              <a:endParaRPr lang="zh-CN" altLang="en-US" sz="2400"/>
            </a:p>
          </p:txBody>
        </p:sp>
        <p:pic>
          <p:nvPicPr>
            <p:cNvPr id="10258" name="Picture 9" descr="j0115835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" y="1840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8602" name="Group 10"/>
          <p:cNvGrpSpPr/>
          <p:nvPr/>
        </p:nvGrpSpPr>
        <p:grpSpPr bwMode="auto">
          <a:xfrm>
            <a:off x="922338" y="5949950"/>
            <a:ext cx="6256337" cy="609600"/>
            <a:chOff x="571" y="1684"/>
            <a:chExt cx="3941" cy="384"/>
          </a:xfrm>
        </p:grpSpPr>
        <p:sp>
          <p:nvSpPr>
            <p:cNvPr id="10255" name="Rectangle 11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71" y="1684"/>
              <a:ext cx="3941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C00000"/>
                  </a:solidFill>
                </a:rPr>
                <a:t>经  验</a:t>
              </a:r>
              <a:r>
                <a:rPr lang="en-US" altLang="zh-CN" sz="2400">
                  <a:solidFill>
                    <a:srgbClr val="C00000"/>
                  </a:solidFill>
                </a:rPr>
                <a:t>: </a:t>
              </a:r>
              <a:r>
                <a:rPr lang="zh-CN" altLang="en-US" sz="2400"/>
                <a:t>这样的错误非常难于调试</a:t>
              </a:r>
              <a:r>
                <a:rPr lang="zh-CN" altLang="en-US" sz="2400">
                  <a:solidFill>
                    <a:srgbClr val="FF0000"/>
                  </a:solidFill>
                </a:rPr>
                <a:t>！！！</a:t>
              </a:r>
              <a:endParaRPr lang="zh-CN" altLang="en-US" sz="2400">
                <a:solidFill>
                  <a:srgbClr val="FF0000"/>
                </a:solidFill>
              </a:endParaRPr>
            </a:p>
          </p:txBody>
        </p:sp>
        <p:pic>
          <p:nvPicPr>
            <p:cNvPr id="10256" name="Picture 12" descr="j0115835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" y="1840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8605" name="Group 13"/>
          <p:cNvGrpSpPr/>
          <p:nvPr/>
        </p:nvGrpSpPr>
        <p:grpSpPr bwMode="auto">
          <a:xfrm>
            <a:off x="1219200" y="2438400"/>
            <a:ext cx="3810000" cy="2819400"/>
            <a:chOff x="3504" y="1680"/>
            <a:chExt cx="2256" cy="1776"/>
          </a:xfrm>
        </p:grpSpPr>
        <p:sp>
          <p:nvSpPr>
            <p:cNvPr id="10252" name="Rectangle 14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552" y="1968"/>
              <a:ext cx="1968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0253" name="Text Box 15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552" y="1968"/>
              <a:ext cx="2208" cy="1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CC0000"/>
                  </a:solidFill>
                  <a:latin typeface="Tahoma" panose="020B0604030504040204" pitchFamily="34" charset="0"/>
                </a:rPr>
                <a:t>P.register = counter; </a:t>
              </a:r>
              <a:endParaRPr lang="en-US" altLang="zh-CN" sz="2000" b="0">
                <a:solidFill>
                  <a:srgbClr val="CC0000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CC0000"/>
                  </a:solidFill>
                  <a:latin typeface="Tahoma" panose="020B0604030504040204" pitchFamily="34" charset="0"/>
                </a:rPr>
                <a:t>P.register = P.register + 1;</a:t>
              </a:r>
              <a:endParaRPr lang="en-US" altLang="zh-CN" sz="2000" b="0">
                <a:solidFill>
                  <a:srgbClr val="CC0000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000099"/>
                  </a:solidFill>
                  <a:latin typeface="Tahoma" panose="020B0604030504040204" pitchFamily="34" charset="0"/>
                </a:rPr>
                <a:t>C.register = counter; </a:t>
              </a:r>
              <a:endParaRPr lang="en-US" altLang="zh-CN" sz="2000" b="0">
                <a:solidFill>
                  <a:srgbClr val="000099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000099"/>
                  </a:solidFill>
                  <a:latin typeface="Tahoma" panose="020B0604030504040204" pitchFamily="34" charset="0"/>
                </a:rPr>
                <a:t>C.register = C.register - 1;</a:t>
              </a:r>
              <a:endParaRPr lang="en-US" altLang="zh-CN" sz="2000" b="0">
                <a:solidFill>
                  <a:srgbClr val="000099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CC0000"/>
                  </a:solidFill>
                  <a:latin typeface="Tahoma" panose="020B0604030504040204" pitchFamily="34" charset="0"/>
                </a:rPr>
                <a:t>counter = P.register;</a:t>
              </a:r>
              <a:endParaRPr lang="en-US" altLang="zh-CN" sz="2000" b="0">
                <a:solidFill>
                  <a:srgbClr val="CC0000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000099"/>
                  </a:solidFill>
                  <a:latin typeface="Tahoma" panose="020B0604030504040204" pitchFamily="34" charset="0"/>
                </a:rPr>
                <a:t>counter = C.register;</a:t>
              </a:r>
              <a:endParaRPr lang="en-US" altLang="zh-CN" sz="2000" b="0">
                <a:solidFill>
                  <a:srgbClr val="000099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0254" name="Rectangle 16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504" y="1680"/>
              <a:ext cx="18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第</a:t>
              </a:r>
              <a:r>
                <a:rPr lang="en-US" altLang="zh-CN" sz="2400"/>
                <a:t>i</a:t>
              </a:r>
              <a:r>
                <a:rPr lang="zh-CN" altLang="en-US" sz="2400">
                  <a:solidFill>
                    <a:srgbClr val="FF0000"/>
                  </a:solidFill>
                </a:rPr>
                <a:t>次执行</a:t>
              </a:r>
              <a:endParaRPr lang="zh-CN" altLang="en-US" sz="2400">
                <a:solidFill>
                  <a:srgbClr val="FF0000"/>
                </a:solidFill>
              </a:endParaRPr>
            </a:p>
          </p:txBody>
        </p:sp>
      </p:grpSp>
      <p:grpSp>
        <p:nvGrpSpPr>
          <p:cNvPr id="238609" name="Group 17"/>
          <p:cNvGrpSpPr/>
          <p:nvPr/>
        </p:nvGrpSpPr>
        <p:grpSpPr bwMode="auto">
          <a:xfrm>
            <a:off x="4724400" y="2438400"/>
            <a:ext cx="3810000" cy="2819400"/>
            <a:chOff x="3504" y="1680"/>
            <a:chExt cx="2256" cy="1776"/>
          </a:xfrm>
        </p:grpSpPr>
        <p:sp>
          <p:nvSpPr>
            <p:cNvPr id="10249" name="Rectangle 18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552" y="1968"/>
              <a:ext cx="1968" cy="1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66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0250" name="Text Box 19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552" y="1968"/>
              <a:ext cx="2208" cy="1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CC0000"/>
                  </a:solidFill>
                  <a:latin typeface="Tahoma" panose="020B0604030504040204" pitchFamily="34" charset="0"/>
                </a:rPr>
                <a:t>P.register = counter; </a:t>
              </a:r>
              <a:endParaRPr lang="en-US" altLang="zh-CN" sz="2000" b="0">
                <a:solidFill>
                  <a:srgbClr val="CC0000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CC0000"/>
                  </a:solidFill>
                  <a:latin typeface="Tahoma" panose="020B0604030504040204" pitchFamily="34" charset="0"/>
                </a:rPr>
                <a:t>P.register = P.register + 1;</a:t>
              </a:r>
              <a:r>
                <a:rPr lang="en-US" altLang="zh-CN" sz="2000" b="0">
                  <a:latin typeface="Tahoma" panose="020B0604030504040204" pitchFamily="34" charset="0"/>
                </a:rPr>
                <a:t> </a:t>
              </a:r>
              <a:r>
                <a:rPr lang="en-US" altLang="zh-CN" sz="2000" b="0">
                  <a:solidFill>
                    <a:srgbClr val="CC0000"/>
                  </a:solidFill>
                  <a:latin typeface="Tahoma" panose="020B0604030504040204" pitchFamily="34" charset="0"/>
                </a:rPr>
                <a:t>counter = P.register;</a:t>
              </a:r>
              <a:endParaRPr lang="en-US" altLang="zh-CN" sz="2000" b="0">
                <a:solidFill>
                  <a:srgbClr val="CC0000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000099"/>
                  </a:solidFill>
                  <a:latin typeface="Tahoma" panose="020B0604030504040204" pitchFamily="34" charset="0"/>
                </a:rPr>
                <a:t>C.register = counter; </a:t>
              </a:r>
              <a:endParaRPr lang="en-US" altLang="zh-CN" sz="2000" b="0">
                <a:solidFill>
                  <a:srgbClr val="000099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000099"/>
                  </a:solidFill>
                  <a:latin typeface="Tahoma" panose="020B0604030504040204" pitchFamily="34" charset="0"/>
                </a:rPr>
                <a:t>C.register = C.register - 1;</a:t>
              </a:r>
              <a:endParaRPr lang="en-US" altLang="zh-CN" sz="2000" b="0">
                <a:solidFill>
                  <a:srgbClr val="000099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Tx/>
                <a:buSzTx/>
                <a:buFontTx/>
                <a:buNone/>
              </a:pPr>
              <a:r>
                <a:rPr lang="en-US" altLang="zh-CN" sz="2000" b="0">
                  <a:solidFill>
                    <a:srgbClr val="000099"/>
                  </a:solidFill>
                  <a:latin typeface="Tahoma" panose="020B0604030504040204" pitchFamily="34" charset="0"/>
                </a:rPr>
                <a:t>counter = C.register;</a:t>
              </a:r>
              <a:endParaRPr lang="en-US" altLang="zh-CN" sz="2000" b="0">
                <a:solidFill>
                  <a:srgbClr val="000099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0251" name="Rectangle 20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504" y="1680"/>
              <a:ext cx="18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第</a:t>
              </a:r>
              <a:r>
                <a:rPr lang="en-US" altLang="zh-CN" sz="2400"/>
                <a:t>j</a:t>
              </a:r>
              <a:r>
                <a:rPr lang="zh-CN" altLang="en-US" sz="2400">
                  <a:solidFill>
                    <a:srgbClr val="FF0000"/>
                  </a:solidFill>
                </a:rPr>
                <a:t>次执行</a:t>
              </a:r>
              <a:endParaRPr lang="zh-CN" altLang="en-US" sz="24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8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8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8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8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8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PP_MARK_KEY" val="5825ba92-c481-4c68-9cac-59e3dc06af8c"/>
  <p:tag name="COMMONDATA" val="eyJoZGlkIjoiMDhlNTM2MTA4NWNjODIxZmM5YzM4ZTZhYzBmZTk2ZjQifQ=="/>
  <p:tag name="commondata" val="eyJoZGlkIjoiMTdlMWFlOWY3ODUzY2IxNWQ1YmNlMzM3YjllMWJkOGIifQ==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Radial">
  <a:themeElements>
    <a:clrScheme name="1_Radial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1_Radia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Radial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dial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Radial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dial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dial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dial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dial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dial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dial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Radial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adial">
  <a:themeElements>
    <a:clrScheme name="Radial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Radia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Radial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0</TotalTime>
  <Words>8676</Words>
  <Application>WPS 演示</Application>
  <PresentationFormat>全屏显示(4:3)</PresentationFormat>
  <Paragraphs>1039</Paragraphs>
  <Slides>62</Slides>
  <Notes>32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36</vt:i4>
      </vt:variant>
      <vt:variant>
        <vt:lpstr>幻灯片标题</vt:lpstr>
      </vt:variant>
      <vt:variant>
        <vt:i4>62</vt:i4>
      </vt:variant>
    </vt:vector>
  </HeadingPairs>
  <TitlesOfParts>
    <vt:vector size="121" baseType="lpstr">
      <vt:lpstr>Arial</vt:lpstr>
      <vt:lpstr>宋体</vt:lpstr>
      <vt:lpstr>Wingdings</vt:lpstr>
      <vt:lpstr>Times New Roman</vt:lpstr>
      <vt:lpstr>Arial Black</vt:lpstr>
      <vt:lpstr>Arial Narrow</vt:lpstr>
      <vt:lpstr>Webdings</vt:lpstr>
      <vt:lpstr>黑体</vt:lpstr>
      <vt:lpstr>Verdana</vt:lpstr>
      <vt:lpstr>楷体_GB2312</vt:lpstr>
      <vt:lpstr>新宋体</vt:lpstr>
      <vt:lpstr>Tahoma</vt:lpstr>
      <vt:lpstr>Courier New</vt:lpstr>
      <vt:lpstr>微软雅黑</vt:lpstr>
      <vt:lpstr>Arial Unicode MS</vt:lpstr>
      <vt:lpstr>Wingdings</vt:lpstr>
      <vt:lpstr>Symbol</vt:lpstr>
      <vt:lpstr>仿宋_GB2312</vt:lpstr>
      <vt:lpstr>仿宋</vt:lpstr>
      <vt:lpstr>Wonder Arial</vt:lpstr>
      <vt:lpstr>1_Radial</vt:lpstr>
      <vt:lpstr>Radial</vt:lpstr>
      <vt:lpstr>默认设计模板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并发：互斥和同步  Concurrency:Mutual Exclusion and Synchronization</vt:lpstr>
      <vt:lpstr>PowerPoint 演示文稿</vt:lpstr>
      <vt:lpstr>内容</vt:lpstr>
      <vt:lpstr>背景</vt:lpstr>
      <vt:lpstr>背景</vt:lpstr>
      <vt:lpstr>背景</vt:lpstr>
      <vt:lpstr>背景</vt:lpstr>
      <vt:lpstr>背景</vt:lpstr>
      <vt:lpstr>背景</vt:lpstr>
      <vt:lpstr>背景</vt:lpstr>
      <vt:lpstr>背景</vt:lpstr>
      <vt:lpstr>背景</vt:lpstr>
      <vt:lpstr>内容</vt:lpstr>
      <vt:lpstr>实现互斥的软件方案</vt:lpstr>
      <vt:lpstr>实现互斥的软件方案</vt:lpstr>
      <vt:lpstr>实现互斥的软件方案</vt:lpstr>
      <vt:lpstr>实现互斥的软件方案</vt:lpstr>
      <vt:lpstr>实现互斥的软件方案</vt:lpstr>
      <vt:lpstr>实现互斥的软件方案</vt:lpstr>
      <vt:lpstr>实现互斥的软件方案</vt:lpstr>
      <vt:lpstr>实现互斥的软件方案</vt:lpstr>
      <vt:lpstr>内容</vt:lpstr>
      <vt:lpstr>实现互斥的硬件方案</vt:lpstr>
      <vt:lpstr>实现互斥的硬件方案</vt:lpstr>
      <vt:lpstr>实现互斥的硬件方案</vt:lpstr>
      <vt:lpstr>实现互斥的硬件方案</vt:lpstr>
      <vt:lpstr>实现互斥的硬件方案</vt:lpstr>
      <vt:lpstr>实现互斥的硬件方案</vt:lpstr>
      <vt:lpstr>内容</vt:lpstr>
      <vt:lpstr>信号量</vt:lpstr>
      <vt:lpstr>信号量</vt:lpstr>
      <vt:lpstr>信号量</vt:lpstr>
      <vt:lpstr>信号量</vt:lpstr>
      <vt:lpstr>信号量</vt:lpstr>
      <vt:lpstr>信号量</vt:lpstr>
      <vt:lpstr>信号量</vt:lpstr>
      <vt:lpstr>信号量</vt:lpstr>
      <vt:lpstr>信号量</vt:lpstr>
      <vt:lpstr>PowerPoint 演示文稿</vt:lpstr>
      <vt:lpstr>PowerPoint 演示文稿</vt:lpstr>
      <vt:lpstr>PowerPoint 演示文稿</vt:lpstr>
      <vt:lpstr>内容</vt:lpstr>
      <vt:lpstr>读者/写者问题</vt:lpstr>
      <vt:lpstr>读者/写者问题</vt:lpstr>
      <vt:lpstr>读者/写者问题</vt:lpstr>
      <vt:lpstr>读者/写者问题</vt:lpstr>
      <vt:lpstr>内容</vt:lpstr>
      <vt:lpstr>信号量</vt:lpstr>
      <vt:lpstr>信号量</vt:lpstr>
      <vt:lpstr>信号量</vt:lpstr>
      <vt:lpstr>信号量</vt:lpstr>
      <vt:lpstr>信号量</vt:lpstr>
      <vt:lpstr>内容</vt:lpstr>
      <vt:lpstr>管程</vt:lpstr>
      <vt:lpstr>管程</vt:lpstr>
      <vt:lpstr>管程</vt:lpstr>
      <vt:lpstr>管程</vt:lpstr>
      <vt:lpstr>内容</vt:lpstr>
      <vt:lpstr>消息传递</vt:lpstr>
      <vt:lpstr>消息传递</vt:lpstr>
      <vt:lpstr>消息传递</vt:lpstr>
      <vt:lpstr>消息传递</vt:lpstr>
    </vt:vector>
  </TitlesOfParts>
  <Company>雨薇在线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语音信号处理</dc:title>
  <dc:creator>雨薇</dc:creator>
  <cp:lastModifiedBy>郑铁然</cp:lastModifiedBy>
  <cp:revision>260</cp:revision>
  <cp:lastPrinted>2019-07-15T08:06:00Z</cp:lastPrinted>
  <dcterms:created xsi:type="dcterms:W3CDTF">2004-08-18T11:10:00Z</dcterms:created>
  <dcterms:modified xsi:type="dcterms:W3CDTF">2025-11-07T03:10:14Z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BAD1F1B4E63C4CCEB86FEA45AE33D5C4_13</vt:lpwstr>
  </property>
  <property fmtid="{D5CDD505-2E9C-101B-9397-08002B2CF9AE}" pid="3" name="KSOProductBuildVer">
    <vt:lpwstr>2052-12.1.0.23542</vt:lpwstr>
  </property>
</Properties>
</file>